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4"/>
  </p:notesMasterIdLst>
  <p:sldIdLst>
    <p:sldId id="256" r:id="rId2"/>
    <p:sldId id="258" r:id="rId3"/>
    <p:sldId id="259" r:id="rId4"/>
    <p:sldId id="263" r:id="rId5"/>
    <p:sldId id="260" r:id="rId6"/>
    <p:sldId id="267" r:id="rId7"/>
    <p:sldId id="304" r:id="rId8"/>
    <p:sldId id="261" r:id="rId9"/>
    <p:sldId id="301" r:id="rId10"/>
    <p:sldId id="302" r:id="rId11"/>
    <p:sldId id="303" r:id="rId12"/>
    <p:sldId id="262" r:id="rId13"/>
    <p:sldId id="265" r:id="rId14"/>
    <p:sldId id="266" r:id="rId15"/>
    <p:sldId id="271" r:id="rId16"/>
    <p:sldId id="299" r:id="rId17"/>
    <p:sldId id="274" r:id="rId18"/>
    <p:sldId id="305" r:id="rId19"/>
    <p:sldId id="277" r:id="rId20"/>
    <p:sldId id="280" r:id="rId21"/>
    <p:sldId id="306" r:id="rId22"/>
    <p:sldId id="300" r:id="rId23"/>
  </p:sldIdLst>
  <p:sldSz cx="9144000" cy="5143500" type="screen16x9"/>
  <p:notesSz cx="6858000" cy="9144000"/>
  <p:embeddedFontLst>
    <p:embeddedFont>
      <p:font typeface="Exo 2" panose="020B0604020202020204" charset="0"/>
      <p:regular r:id="rId25"/>
      <p:bold r:id="rId26"/>
      <p:italic r:id="rId27"/>
      <p:boldItalic r:id="rId28"/>
    </p:embeddedFont>
    <p:embeddedFont>
      <p:font typeface="Fira Sans Extra Condensed Medium" panose="020B0604020202020204" charset="0"/>
      <p:regular r:id="rId29"/>
      <p:bold r:id="rId30"/>
      <p:italic r:id="rId31"/>
      <p:boldItalic r:id="rId32"/>
    </p:embeddedFont>
    <p:embeddedFont>
      <p:font typeface="Nunito Light" pitchFamily="2" charset="0"/>
      <p:regular r:id="rId33"/>
      <p:italic r:id="rId34"/>
    </p:embeddedFont>
    <p:embeddedFont>
      <p:font typeface="Open Sans" panose="020B0606030504020204" pitchFamily="34" charset="0"/>
      <p:regular r:id="rId35"/>
      <p:bold r:id="rId36"/>
      <p:italic r:id="rId37"/>
      <p:boldItalic r:id="rId38"/>
    </p:embeddedFont>
    <p:embeddedFont>
      <p:font typeface="Roboto Condensed" panose="02000000000000000000" pitchFamily="2" charset="0"/>
      <p:regular r:id="rId39"/>
      <p:bold r:id="rId40"/>
      <p:italic r:id="rId41"/>
      <p:boldItalic r:id="rId42"/>
    </p:embeddedFont>
    <p:embeddedFont>
      <p:font typeface="Roboto Condensed Light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671F"/>
    <a:srgbClr val="FFFFCC"/>
    <a:srgbClr val="FFCC66"/>
    <a:srgbClr val="CC99FF"/>
    <a:srgbClr val="33CC33"/>
    <a:srgbClr val="CC66FF"/>
    <a:srgbClr val="FF9900"/>
    <a:srgbClr val="99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33CAD5-AA0E-46AD-908E-26B4A2F01CEB}" v="90" dt="2022-08-10T20:41:14.818"/>
    <p1510:client id="{83623ECC-A905-448B-BC88-3F57FB4D6F0F}" v="173" dt="2022-08-10T19:10:30.199"/>
    <p1510:client id="{988C54D6-A7AE-4397-BEDD-EBA4387E13BF}" v="189" dt="2022-08-10T20:06:48.247"/>
    <p1510:client id="{CF1D18A6-C532-46EB-9AF5-915E1CCF8A53}" v="128" dt="2022-08-10T20:29:22.826"/>
  </p1510:revLst>
</p1510:revInfo>
</file>

<file path=ppt/tableStyles.xml><?xml version="1.0" encoding="utf-8"?>
<a:tblStyleLst xmlns:a="http://schemas.openxmlformats.org/drawingml/2006/main" def="{9D42BD2C-A1E7-48AC-A21B-293D46A526E3}">
  <a:tblStyle styleId="{9D42BD2C-A1E7-48AC-A21B-293D46A526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660"/>
  </p:normalViewPr>
  <p:slideViewPr>
    <p:cSldViewPr snapToGrid="0">
      <p:cViewPr>
        <p:scale>
          <a:sx n="100" d="100"/>
          <a:sy n="100" d="100"/>
        </p:scale>
        <p:origin x="1085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baafe93df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baafe93df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15459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baafe93df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baafe93df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90151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9baafe93df_0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9baafe93df_0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9baafe93df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9baafe93df_0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9baafe93df_0_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9baafe93df_0_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9baafe93df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9baafe93df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71519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9baafe93df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9baafe93df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9baafe93df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9baafe93df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52036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9baafe93df_0_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9baafe93df_0_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aafe93df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aafe93df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9baafe93df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9baafe93df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9baafe93df_0_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9baafe93df_0_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3446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9baafe93df_0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9baafe93df_0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6732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baafe93df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baafe93df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baafe93df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baafe93df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9baafe93df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9baafe93df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9baafe93df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9baafe93df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50501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baafe93df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baafe93df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baafe93df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baafe93df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2682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1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3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5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7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9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1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subTitle" idx="1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8"/>
          <p:cNvSpPr txBox="1">
            <a:spLocks noGrp="1"/>
          </p:cNvSpPr>
          <p:nvPr>
            <p:ph type="subTitle" idx="1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>
            <a:spLocks noGrp="1"/>
          </p:cNvSpPr>
          <p:nvPr>
            <p:ph type="body" idx="1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body" idx="2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3"/>
          </p:nvPr>
        </p:nvSpPr>
        <p:spPr>
          <a:xfrm>
            <a:off x="723900" y="952500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ctrTitle" idx="2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3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ctrTitle" idx="4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5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" name="Google Shape;129;p27"/>
          <p:cNvSpPr txBox="1">
            <a:spLocks noGrp="1"/>
          </p:cNvSpPr>
          <p:nvPr>
            <p:ph type="title" idx="2" hasCustomPrompt="1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7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3" hasCustomPrompt="1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title" idx="5" hasCustomPrompt="1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6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8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sz="900" b="1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subTitle" idx="1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70" r:id="rId18"/>
    <p:sldLayoutId id="2147483672" r:id="rId19"/>
    <p:sldLayoutId id="2147483673" r:id="rId20"/>
    <p:sldLayoutId id="2147483674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7" Type="http://schemas.openxmlformats.org/officeDocument/2006/relationships/slide" Target="slide1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slide" Target="slide15.xml"/><Relationship Id="rId5" Type="http://schemas.openxmlformats.org/officeDocument/2006/relationships/slide" Target="slide12.xml"/><Relationship Id="rId4" Type="http://schemas.openxmlformats.org/officeDocument/2006/relationships/slide" Target="slide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ctrTitle"/>
          </p:nvPr>
        </p:nvSpPr>
        <p:spPr>
          <a:xfrm>
            <a:off x="2130650" y="72806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Short-News</a:t>
            </a:r>
          </a:p>
        </p:txBody>
      </p:sp>
      <p:cxnSp>
        <p:nvCxnSpPr>
          <p:cNvPr id="153" name="Google Shape;153;p33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152;p27">
            <a:extLst>
              <a:ext uri="{FF2B5EF4-FFF2-40B4-BE49-F238E27FC236}">
                <a16:creationId xmlns:a16="http://schemas.microsoft.com/office/drawing/2014/main" id="{46B7DCE6-F123-4490-BC9C-1F507A7D2AD9}"/>
              </a:ext>
            </a:extLst>
          </p:cNvPr>
          <p:cNvSpPr txBox="1">
            <a:spLocks noGrp="1"/>
          </p:cNvSpPr>
          <p:nvPr/>
        </p:nvSpPr>
        <p:spPr>
          <a:xfrm>
            <a:off x="6093350" y="3175999"/>
            <a:ext cx="2924100" cy="108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18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Presented By: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Md. Hasibur Rahman(19101009)</a:t>
            </a:r>
          </a:p>
          <a:p>
            <a:pPr marL="0" indent="0" algn="r">
              <a:buClr>
                <a:schemeClr val="dk1"/>
              </a:buClr>
              <a:buSzPts val="1100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Tanmoy Mazumder(19101013)</a:t>
            </a:r>
            <a:b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Shawon Das(19101020)</a:t>
            </a:r>
            <a:endParaRPr sz="1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Google Shape;152;p27">
            <a:extLst>
              <a:ext uri="{FF2B5EF4-FFF2-40B4-BE49-F238E27FC236}">
                <a16:creationId xmlns:a16="http://schemas.microsoft.com/office/drawing/2014/main" id="{B3C4B59A-CAC0-446B-B38E-2937E4361965}"/>
              </a:ext>
            </a:extLst>
          </p:cNvPr>
          <p:cNvSpPr txBox="1">
            <a:spLocks/>
          </p:cNvSpPr>
          <p:nvPr/>
        </p:nvSpPr>
        <p:spPr>
          <a:xfrm>
            <a:off x="6093350" y="4195495"/>
            <a:ext cx="2924100" cy="108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18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Font typeface="Open Sans"/>
              <a:buNone/>
              <a:defRPr sz="2800" b="0" i="0" u="none" strike="noStrike" cap="none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Presented To:</a:t>
            </a:r>
          </a:p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Mehedi Sir</a:t>
            </a:r>
          </a:p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Lecturer, Dept. CSE</a:t>
            </a:r>
          </a:p>
          <a:p>
            <a:pPr marL="0" indent="0" algn="r"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University of Asia Pacific</a:t>
            </a:r>
          </a:p>
          <a:p>
            <a:pPr marL="0" indent="0" algn="r"/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9" name="Google Shape;153;p33">
            <a:extLst>
              <a:ext uri="{FF2B5EF4-FFF2-40B4-BE49-F238E27FC236}">
                <a16:creationId xmlns:a16="http://schemas.microsoft.com/office/drawing/2014/main" id="{88C49D9F-D815-4BDA-903C-48A9FAC05BD5}"/>
              </a:ext>
            </a:extLst>
          </p:cNvPr>
          <p:cNvCxnSpPr/>
          <p:nvPr/>
        </p:nvCxnSpPr>
        <p:spPr>
          <a:xfrm>
            <a:off x="6684000" y="4195497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Breakdown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E72127-3FD2-4F14-A277-14D24D78930A}"/>
              </a:ext>
            </a:extLst>
          </p:cNvPr>
          <p:cNvGrpSpPr/>
          <p:nvPr/>
        </p:nvGrpSpPr>
        <p:grpSpPr>
          <a:xfrm>
            <a:off x="1660512" y="1084115"/>
            <a:ext cx="5872138" cy="3535660"/>
            <a:chOff x="1660512" y="1084115"/>
            <a:chExt cx="5872138" cy="3535660"/>
          </a:xfrm>
        </p:grpSpPr>
        <p:sp>
          <p:nvSpPr>
            <p:cNvPr id="214" name="Google Shape;214;p38"/>
            <p:cNvSpPr/>
            <p:nvPr/>
          </p:nvSpPr>
          <p:spPr>
            <a:xfrm>
              <a:off x="1660512" y="367357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38"/>
            <p:cNvSpPr txBox="1"/>
            <p:nvPr/>
          </p:nvSpPr>
          <p:spPr>
            <a:xfrm>
              <a:off x="1710015" y="3646563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Attention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16" name="Google Shape;216;p38"/>
            <p:cNvSpPr txBox="1"/>
            <p:nvPr/>
          </p:nvSpPr>
          <p:spPr>
            <a:xfrm>
              <a:off x="1844449" y="387175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Short Attention span not ideal for long articles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  <p:sp>
          <p:nvSpPr>
            <p:cNvPr id="217" name="Google Shape;217;p38"/>
            <p:cNvSpPr/>
            <p:nvPr/>
          </p:nvSpPr>
          <p:spPr>
            <a:xfrm>
              <a:off x="6046450" y="367357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8"/>
            <p:cNvSpPr txBox="1"/>
            <p:nvPr/>
          </p:nvSpPr>
          <p:spPr>
            <a:xfrm>
              <a:off x="6087111" y="3646563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80/20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19" name="Google Shape;219;p38"/>
            <p:cNvSpPr txBox="1"/>
            <p:nvPr/>
          </p:nvSpPr>
          <p:spPr>
            <a:xfrm>
              <a:off x="6221512" y="387175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Not all details are equally important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  <p:cxnSp>
          <p:nvCxnSpPr>
            <p:cNvPr id="220" name="Google Shape;220;p38"/>
            <p:cNvCxnSpPr/>
            <p:nvPr/>
          </p:nvCxnSpPr>
          <p:spPr>
            <a:xfrm rot="-5400000" flipH="1">
              <a:off x="4396930" y="2314525"/>
              <a:ext cx="360900" cy="6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1" name="Google Shape;221;p38"/>
            <p:cNvSpPr/>
            <p:nvPr/>
          </p:nvSpPr>
          <p:spPr>
            <a:xfrm>
              <a:off x="3079550" y="2572350"/>
              <a:ext cx="3055500" cy="8337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8"/>
            <p:cNvSpPr/>
            <p:nvPr/>
          </p:nvSpPr>
          <p:spPr>
            <a:xfrm>
              <a:off x="3834350" y="111112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CC6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223" name="Google Shape;223;p38"/>
            <p:cNvCxnSpPr/>
            <p:nvPr/>
          </p:nvCxnSpPr>
          <p:spPr>
            <a:xfrm rot="5400000">
              <a:off x="2408400" y="3002475"/>
              <a:ext cx="611100" cy="584700"/>
            </a:xfrm>
            <a:prstGeom prst="bentConnector3">
              <a:avLst>
                <a:gd name="adj1" fmla="val -691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4" name="Google Shape;224;p38"/>
            <p:cNvCxnSpPr/>
            <p:nvPr/>
          </p:nvCxnSpPr>
          <p:spPr>
            <a:xfrm>
              <a:off x="6211750" y="3040275"/>
              <a:ext cx="577800" cy="560100"/>
            </a:xfrm>
            <a:prstGeom prst="bentConnector3">
              <a:avLst>
                <a:gd name="adj1" fmla="val 99749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5" name="Google Shape;225;p38"/>
            <p:cNvSpPr txBox="1"/>
            <p:nvPr/>
          </p:nvSpPr>
          <p:spPr>
            <a:xfrm>
              <a:off x="3856617" y="2581716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434343"/>
                  </a:solidFill>
                  <a:latin typeface="Exo 2"/>
                  <a:ea typeface="Exo 2"/>
                  <a:cs typeface="Exo 2"/>
                  <a:sym typeface="Exo 2"/>
                </a:rPr>
                <a:t>Problem</a:t>
              </a:r>
            </a:p>
          </p:txBody>
        </p:sp>
        <p:sp>
          <p:nvSpPr>
            <p:cNvPr id="226" name="Google Shape;226;p38"/>
            <p:cNvSpPr txBox="1"/>
            <p:nvPr/>
          </p:nvSpPr>
          <p:spPr>
            <a:xfrm>
              <a:off x="3188396" y="2812313"/>
              <a:ext cx="2767200" cy="82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434343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Time and attention is scarce, but there’s a silver lining</a:t>
              </a:r>
            </a:p>
          </p:txBody>
        </p:sp>
        <p:sp>
          <p:nvSpPr>
            <p:cNvPr id="227" name="Google Shape;227;p38"/>
            <p:cNvSpPr txBox="1"/>
            <p:nvPr/>
          </p:nvSpPr>
          <p:spPr>
            <a:xfrm>
              <a:off x="3874904" y="1084115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Time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28" name="Google Shape;228;p38"/>
            <p:cNvSpPr txBox="1"/>
            <p:nvPr/>
          </p:nvSpPr>
          <p:spPr>
            <a:xfrm>
              <a:off x="4009300" y="130930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Not enough time to read much in detail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8619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Breakdown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E72127-3FD2-4F14-A277-14D24D78930A}"/>
              </a:ext>
            </a:extLst>
          </p:cNvPr>
          <p:cNvGrpSpPr/>
          <p:nvPr/>
        </p:nvGrpSpPr>
        <p:grpSpPr>
          <a:xfrm>
            <a:off x="1660512" y="1084115"/>
            <a:ext cx="5872138" cy="3535660"/>
            <a:chOff x="1660512" y="1084115"/>
            <a:chExt cx="5872138" cy="3535660"/>
          </a:xfrm>
        </p:grpSpPr>
        <p:sp>
          <p:nvSpPr>
            <p:cNvPr id="214" name="Google Shape;214;p38"/>
            <p:cNvSpPr/>
            <p:nvPr/>
          </p:nvSpPr>
          <p:spPr>
            <a:xfrm>
              <a:off x="1660512" y="367357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38"/>
            <p:cNvSpPr txBox="1"/>
            <p:nvPr/>
          </p:nvSpPr>
          <p:spPr>
            <a:xfrm>
              <a:off x="1710015" y="3646563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Attention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16" name="Google Shape;216;p38"/>
            <p:cNvSpPr txBox="1"/>
            <p:nvPr/>
          </p:nvSpPr>
          <p:spPr>
            <a:xfrm>
              <a:off x="1844449" y="387175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Short Attention span not ideal for long articles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  <p:sp>
          <p:nvSpPr>
            <p:cNvPr id="217" name="Google Shape;217;p38"/>
            <p:cNvSpPr/>
            <p:nvPr/>
          </p:nvSpPr>
          <p:spPr>
            <a:xfrm>
              <a:off x="6046450" y="367357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33C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218;p38"/>
            <p:cNvSpPr txBox="1"/>
            <p:nvPr/>
          </p:nvSpPr>
          <p:spPr>
            <a:xfrm>
              <a:off x="6087111" y="3646563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80/20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19" name="Google Shape;219;p38"/>
            <p:cNvSpPr txBox="1"/>
            <p:nvPr/>
          </p:nvSpPr>
          <p:spPr>
            <a:xfrm>
              <a:off x="6221512" y="387175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Not all details are equally important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  <p:cxnSp>
          <p:nvCxnSpPr>
            <p:cNvPr id="220" name="Google Shape;220;p38"/>
            <p:cNvCxnSpPr/>
            <p:nvPr/>
          </p:nvCxnSpPr>
          <p:spPr>
            <a:xfrm rot="-5400000" flipH="1">
              <a:off x="4396930" y="2314525"/>
              <a:ext cx="360900" cy="6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1" name="Google Shape;221;p38"/>
            <p:cNvSpPr/>
            <p:nvPr/>
          </p:nvSpPr>
          <p:spPr>
            <a:xfrm>
              <a:off x="3079550" y="2572350"/>
              <a:ext cx="3055500" cy="8337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8"/>
            <p:cNvSpPr/>
            <p:nvPr/>
          </p:nvSpPr>
          <p:spPr>
            <a:xfrm>
              <a:off x="3834350" y="111112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CC6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223" name="Google Shape;223;p38"/>
            <p:cNvCxnSpPr/>
            <p:nvPr/>
          </p:nvCxnSpPr>
          <p:spPr>
            <a:xfrm rot="5400000">
              <a:off x="2408400" y="3002475"/>
              <a:ext cx="611100" cy="584700"/>
            </a:xfrm>
            <a:prstGeom prst="bentConnector3">
              <a:avLst>
                <a:gd name="adj1" fmla="val -691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4" name="Google Shape;224;p38"/>
            <p:cNvCxnSpPr/>
            <p:nvPr/>
          </p:nvCxnSpPr>
          <p:spPr>
            <a:xfrm>
              <a:off x="6211750" y="3040275"/>
              <a:ext cx="577800" cy="560100"/>
            </a:xfrm>
            <a:prstGeom prst="bentConnector3">
              <a:avLst>
                <a:gd name="adj1" fmla="val 99749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5" name="Google Shape;225;p38"/>
            <p:cNvSpPr txBox="1"/>
            <p:nvPr/>
          </p:nvSpPr>
          <p:spPr>
            <a:xfrm>
              <a:off x="3856617" y="2581716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434343"/>
                  </a:solidFill>
                  <a:latin typeface="Exo 2"/>
                  <a:ea typeface="Exo 2"/>
                  <a:cs typeface="Exo 2"/>
                  <a:sym typeface="Exo 2"/>
                </a:rPr>
                <a:t>Problem</a:t>
              </a:r>
            </a:p>
          </p:txBody>
        </p:sp>
        <p:sp>
          <p:nvSpPr>
            <p:cNvPr id="226" name="Google Shape;226;p38"/>
            <p:cNvSpPr txBox="1"/>
            <p:nvPr/>
          </p:nvSpPr>
          <p:spPr>
            <a:xfrm>
              <a:off x="3188396" y="2812313"/>
              <a:ext cx="2767200" cy="82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434343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Time and attention is scarce, but there’s a silver lining</a:t>
              </a:r>
            </a:p>
          </p:txBody>
        </p:sp>
        <p:sp>
          <p:nvSpPr>
            <p:cNvPr id="227" name="Google Shape;227;p38"/>
            <p:cNvSpPr txBox="1"/>
            <p:nvPr/>
          </p:nvSpPr>
          <p:spPr>
            <a:xfrm>
              <a:off x="3874904" y="1084115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Time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28" name="Google Shape;228;p38"/>
            <p:cNvSpPr txBox="1"/>
            <p:nvPr/>
          </p:nvSpPr>
          <p:spPr>
            <a:xfrm>
              <a:off x="4009300" y="130930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Not enough time to read much in detail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9245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</a:t>
            </a:r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9900"/>
                </a:solidFill>
              </a:rPr>
              <a:t>03</a:t>
            </a:r>
          </a:p>
        </p:txBody>
      </p:sp>
      <p:cxnSp>
        <p:nvCxnSpPr>
          <p:cNvPr id="236" name="Google Shape;236;p39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7" name="Google Shape;237;p39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238" name="Google Shape;238;p39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9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9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9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9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39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42"/>
          <p:cNvGrpSpPr/>
          <p:nvPr/>
        </p:nvGrpSpPr>
        <p:grpSpPr>
          <a:xfrm>
            <a:off x="3110698" y="1606925"/>
            <a:ext cx="6033300" cy="463800"/>
            <a:chOff x="3110698" y="1606925"/>
            <a:chExt cx="6033300" cy="463800"/>
          </a:xfrm>
        </p:grpSpPr>
        <p:cxnSp>
          <p:nvCxnSpPr>
            <p:cNvPr id="278" name="Google Shape;278;p42"/>
            <p:cNvCxnSpPr/>
            <p:nvPr/>
          </p:nvCxnSpPr>
          <p:spPr>
            <a:xfrm rot="10800000">
              <a:off x="3110698" y="1839575"/>
              <a:ext cx="60333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9" name="Google Shape;279;p42"/>
            <p:cNvSpPr/>
            <p:nvPr/>
          </p:nvSpPr>
          <p:spPr>
            <a:xfrm>
              <a:off x="3317622" y="1606925"/>
              <a:ext cx="2030400" cy="4638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42"/>
          <p:cNvGrpSpPr/>
          <p:nvPr/>
        </p:nvGrpSpPr>
        <p:grpSpPr>
          <a:xfrm>
            <a:off x="4280098" y="2633500"/>
            <a:ext cx="4863900" cy="463800"/>
            <a:chOff x="4280098" y="2633500"/>
            <a:chExt cx="4863900" cy="463800"/>
          </a:xfrm>
        </p:grpSpPr>
        <p:cxnSp>
          <p:nvCxnSpPr>
            <p:cNvPr id="281" name="Google Shape;281;p42"/>
            <p:cNvCxnSpPr/>
            <p:nvPr/>
          </p:nvCxnSpPr>
          <p:spPr>
            <a:xfrm rot="10800000">
              <a:off x="4280098" y="2865400"/>
              <a:ext cx="48639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2" name="Google Shape;282;p42"/>
            <p:cNvSpPr/>
            <p:nvPr/>
          </p:nvSpPr>
          <p:spPr>
            <a:xfrm>
              <a:off x="4491465" y="2633500"/>
              <a:ext cx="2030400" cy="4638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42"/>
          <p:cNvGrpSpPr/>
          <p:nvPr/>
        </p:nvGrpSpPr>
        <p:grpSpPr>
          <a:xfrm>
            <a:off x="5375998" y="3658967"/>
            <a:ext cx="3768000" cy="463800"/>
            <a:chOff x="5375998" y="3658967"/>
            <a:chExt cx="3768000" cy="463800"/>
          </a:xfrm>
        </p:grpSpPr>
        <p:cxnSp>
          <p:nvCxnSpPr>
            <p:cNvPr id="284" name="Google Shape;284;p42"/>
            <p:cNvCxnSpPr/>
            <p:nvPr/>
          </p:nvCxnSpPr>
          <p:spPr>
            <a:xfrm rot="10800000">
              <a:off x="5375998" y="3890867"/>
              <a:ext cx="37680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5" name="Google Shape;285;p42"/>
            <p:cNvSpPr/>
            <p:nvPr/>
          </p:nvSpPr>
          <p:spPr>
            <a:xfrm>
              <a:off x="5580342" y="3658967"/>
              <a:ext cx="2030400" cy="4638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4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Core Parts of News</a:t>
            </a:r>
            <a:endParaRPr dirty="0"/>
          </a:p>
        </p:txBody>
      </p:sp>
      <p:sp>
        <p:nvSpPr>
          <p:cNvPr id="287" name="Google Shape;287;p42"/>
          <p:cNvSpPr txBox="1">
            <a:spLocks noGrp="1"/>
          </p:cNvSpPr>
          <p:nvPr>
            <p:ph type="title" idx="2"/>
          </p:nvPr>
        </p:nvSpPr>
        <p:spPr>
          <a:xfrm>
            <a:off x="0" y="1475125"/>
            <a:ext cx="3172265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What/Who</a:t>
            </a:r>
            <a:endParaRPr sz="4000" dirty="0"/>
          </a:p>
        </p:txBody>
      </p:sp>
      <p:sp>
        <p:nvSpPr>
          <p:cNvPr id="288" name="Google Shape;288;p42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 of the Main News</a:t>
            </a:r>
            <a:endParaRPr dirty="0"/>
          </a:p>
        </p:txBody>
      </p:sp>
      <p:sp>
        <p:nvSpPr>
          <p:cNvPr id="289" name="Google Shape;289;p42"/>
          <p:cNvSpPr txBox="1">
            <a:spLocks noGrp="1"/>
          </p:cNvSpPr>
          <p:nvPr>
            <p:ph type="title" idx="3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Where</a:t>
            </a:r>
            <a:endParaRPr sz="3600" dirty="0"/>
          </a:p>
        </p:txBody>
      </p:sp>
      <p:sp>
        <p:nvSpPr>
          <p:cNvPr id="290" name="Google Shape;290;p42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Location </a:t>
            </a:r>
            <a:endParaRPr dirty="0"/>
          </a:p>
        </p:txBody>
      </p:sp>
      <p:sp>
        <p:nvSpPr>
          <p:cNvPr id="291" name="Google Shape;291;p42"/>
          <p:cNvSpPr txBox="1">
            <a:spLocks noGrp="1"/>
          </p:cNvSpPr>
          <p:nvPr>
            <p:ph type="title" idx="5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When</a:t>
            </a:r>
            <a:endParaRPr sz="3600" dirty="0"/>
          </a:p>
        </p:txBody>
      </p:sp>
      <p:sp>
        <p:nvSpPr>
          <p:cNvPr id="292" name="Google Shape;292;p42"/>
          <p:cNvSpPr txBox="1">
            <a:spLocks noGrp="1"/>
          </p:cNvSpPr>
          <p:nvPr>
            <p:ph type="subTitle" idx="6"/>
          </p:nvPr>
        </p:nvSpPr>
        <p:spPr>
          <a:xfrm flipH="1">
            <a:off x="5706659" y="3727446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 of the event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8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3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Sources of the Idea</a:t>
            </a:r>
            <a:endParaRPr sz="3200" dirty="0"/>
          </a:p>
        </p:txBody>
      </p:sp>
      <p:sp>
        <p:nvSpPr>
          <p:cNvPr id="298" name="Google Shape;298;p43"/>
          <p:cNvSpPr txBox="1">
            <a:spLocks noGrp="1"/>
          </p:cNvSpPr>
          <p:nvPr>
            <p:ph type="ctrTitle" idx="4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Fulfils Requirements</a:t>
            </a:r>
            <a:endParaRPr dirty="0"/>
          </a:p>
        </p:txBody>
      </p:sp>
      <p:sp>
        <p:nvSpPr>
          <p:cNvPr id="300" name="Google Shape;300;p43"/>
          <p:cNvSpPr txBox="1">
            <a:spLocks noGrp="1"/>
          </p:cNvSpPr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Existing Similar Sites</a:t>
            </a:r>
            <a:endParaRPr dirty="0"/>
          </a:p>
        </p:txBody>
      </p:sp>
      <p:sp>
        <p:nvSpPr>
          <p:cNvPr id="301" name="Google Shape;301;p43"/>
          <p:cNvSpPr txBox="1">
            <a:spLocks noGrp="1"/>
          </p:cNvSpPr>
          <p:nvPr>
            <p:ph type="subTitle" idx="5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1"/>
                </a:solidFill>
              </a:rPr>
              <a:t>Complex Engineering problem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1"/>
                </a:solidFill>
              </a:rPr>
              <a:t>Involves Web programming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1"/>
                </a:solidFill>
              </a:rPr>
              <a:t>Requires Database Management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/>
          </a:p>
        </p:txBody>
      </p:sp>
      <p:sp>
        <p:nvSpPr>
          <p:cNvPr id="302" name="Google Shape;302;p43"/>
          <p:cNvSpPr txBox="1">
            <a:spLocks noGrp="1"/>
          </p:cNvSpPr>
          <p:nvPr>
            <p:ph type="ctrTitle" idx="2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NLP</a:t>
            </a:r>
            <a:endParaRPr dirty="0"/>
          </a:p>
        </p:txBody>
      </p:sp>
      <p:sp>
        <p:nvSpPr>
          <p:cNvPr id="303" name="Google Shape;303;p43"/>
          <p:cNvSpPr txBox="1">
            <a:spLocks noGrp="1"/>
          </p:cNvSpPr>
          <p:nvPr>
            <p:ph type="subTitle" idx="3"/>
          </p:nvPr>
        </p:nvSpPr>
        <p:spPr>
          <a:xfrm>
            <a:off x="3462900" y="1981981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</a:rPr>
              <a:t>Summarization is a prominent sub-field of Natural Language Processing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4" name="Google Shape;304;p43"/>
          <p:cNvCxnSpPr/>
          <p:nvPr/>
        </p:nvCxnSpPr>
        <p:spPr>
          <a:xfrm>
            <a:off x="32352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43"/>
          <p:cNvCxnSpPr/>
          <p:nvPr/>
        </p:nvCxnSpPr>
        <p:spPr>
          <a:xfrm>
            <a:off x="59088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6" name="Google Shape;306;p43"/>
          <p:cNvGrpSpPr/>
          <p:nvPr/>
        </p:nvGrpSpPr>
        <p:grpSpPr>
          <a:xfrm>
            <a:off x="4249650" y="3516549"/>
            <a:ext cx="644700" cy="644700"/>
            <a:chOff x="4249650" y="3516549"/>
            <a:chExt cx="644700" cy="644700"/>
          </a:xfrm>
        </p:grpSpPr>
        <p:sp>
          <p:nvSpPr>
            <p:cNvPr id="307" name="Google Shape;307;p43"/>
            <p:cNvSpPr/>
            <p:nvPr/>
          </p:nvSpPr>
          <p:spPr>
            <a:xfrm>
              <a:off x="4249650" y="3516549"/>
              <a:ext cx="644700" cy="6447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8" name="Google Shape;308;p43"/>
            <p:cNvGrpSpPr/>
            <p:nvPr/>
          </p:nvGrpSpPr>
          <p:grpSpPr>
            <a:xfrm>
              <a:off x="4406312" y="3674544"/>
              <a:ext cx="331366" cy="328695"/>
              <a:chOff x="-5613150" y="3991275"/>
              <a:chExt cx="294600" cy="292225"/>
            </a:xfrm>
          </p:grpSpPr>
          <p:sp>
            <p:nvSpPr>
              <p:cNvPr id="309" name="Google Shape;309;p43"/>
              <p:cNvSpPr/>
              <p:nvPr/>
            </p:nvSpPr>
            <p:spPr>
              <a:xfrm>
                <a:off x="-5480050" y="4046400"/>
                <a:ext cx="276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568" extrusionOk="0">
                    <a:moveTo>
                      <a:pt x="537" y="1"/>
                    </a:moveTo>
                    <a:lnTo>
                      <a:pt x="1" y="568"/>
                    </a:lnTo>
                    <a:lnTo>
                      <a:pt x="1104" y="568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43"/>
              <p:cNvSpPr/>
              <p:nvPr/>
            </p:nvSpPr>
            <p:spPr>
              <a:xfrm>
                <a:off x="-5531225" y="4042450"/>
                <a:ext cx="441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26" extrusionOk="0">
                    <a:moveTo>
                      <a:pt x="693" y="1"/>
                    </a:moveTo>
                    <a:lnTo>
                      <a:pt x="0" y="726"/>
                    </a:lnTo>
                    <a:lnTo>
                      <a:pt x="1103" y="726"/>
                    </a:lnTo>
                    <a:lnTo>
                      <a:pt x="17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43"/>
              <p:cNvSpPr/>
              <p:nvPr/>
            </p:nvSpPr>
            <p:spPr>
              <a:xfrm>
                <a:off x="-5443025" y="4077125"/>
                <a:ext cx="4177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639" extrusionOk="0">
                    <a:moveTo>
                      <a:pt x="694" y="0"/>
                    </a:moveTo>
                    <a:lnTo>
                      <a:pt x="1" y="1638"/>
                    </a:lnTo>
                    <a:lnTo>
                      <a:pt x="1" y="1638"/>
                    </a:lnTo>
                    <a:lnTo>
                      <a:pt x="16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43"/>
              <p:cNvSpPr/>
              <p:nvPr/>
            </p:nvSpPr>
            <p:spPr>
              <a:xfrm>
                <a:off x="-5487925" y="4077125"/>
                <a:ext cx="43350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2175" extrusionOk="0">
                    <a:moveTo>
                      <a:pt x="1" y="0"/>
                    </a:moveTo>
                    <a:lnTo>
                      <a:pt x="852" y="2174"/>
                    </a:lnTo>
                    <a:lnTo>
                      <a:pt x="17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43"/>
              <p:cNvSpPr/>
              <p:nvPr/>
            </p:nvSpPr>
            <p:spPr>
              <a:xfrm>
                <a:off x="-5445375" y="4042450"/>
                <a:ext cx="441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26" extrusionOk="0">
                    <a:moveTo>
                      <a:pt x="0" y="1"/>
                    </a:moveTo>
                    <a:lnTo>
                      <a:pt x="693" y="726"/>
                    </a:lnTo>
                    <a:lnTo>
                      <a:pt x="1764" y="726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43"/>
              <p:cNvSpPr/>
              <p:nvPr/>
            </p:nvSpPr>
            <p:spPr>
              <a:xfrm>
                <a:off x="-5531225" y="4077125"/>
                <a:ext cx="4175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639" extrusionOk="0">
                    <a:moveTo>
                      <a:pt x="0" y="0"/>
                    </a:moveTo>
                    <a:lnTo>
                      <a:pt x="1670" y="1638"/>
                    </a:lnTo>
                    <a:lnTo>
                      <a:pt x="9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43"/>
              <p:cNvSpPr/>
              <p:nvPr/>
            </p:nvSpPr>
            <p:spPr>
              <a:xfrm>
                <a:off x="-5613150" y="4198400"/>
                <a:ext cx="29222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1356" extrusionOk="0">
                    <a:moveTo>
                      <a:pt x="1" y="1"/>
                    </a:moveTo>
                    <a:lnTo>
                      <a:pt x="1" y="347"/>
                    </a:lnTo>
                    <a:lnTo>
                      <a:pt x="32" y="347"/>
                    </a:lnTo>
                    <a:cubicBezTo>
                      <a:pt x="32" y="883"/>
                      <a:pt x="505" y="1356"/>
                      <a:pt x="1072" y="1356"/>
                    </a:cubicBezTo>
                    <a:lnTo>
                      <a:pt x="10681" y="1356"/>
                    </a:lnTo>
                    <a:cubicBezTo>
                      <a:pt x="11216" y="1356"/>
                      <a:pt x="11689" y="883"/>
                      <a:pt x="11689" y="347"/>
                    </a:cubicBezTo>
                    <a:lnTo>
                      <a:pt x="116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43"/>
              <p:cNvSpPr/>
              <p:nvPr/>
            </p:nvSpPr>
            <p:spPr>
              <a:xfrm>
                <a:off x="-5610775" y="3991275"/>
                <a:ext cx="292225" cy="189050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7562" extrusionOk="0">
                    <a:moveTo>
                      <a:pt x="7813" y="1386"/>
                    </a:moveTo>
                    <a:cubicBezTo>
                      <a:pt x="7908" y="1386"/>
                      <a:pt x="8034" y="1418"/>
                      <a:pt x="8065" y="1512"/>
                    </a:cubicBezTo>
                    <a:cubicBezTo>
                      <a:pt x="8128" y="1575"/>
                      <a:pt x="9483" y="2867"/>
                      <a:pt x="9515" y="2993"/>
                    </a:cubicBezTo>
                    <a:cubicBezTo>
                      <a:pt x="9578" y="3088"/>
                      <a:pt x="9578" y="3214"/>
                      <a:pt x="9452" y="3340"/>
                    </a:cubicBezTo>
                    <a:lnTo>
                      <a:pt x="6018" y="6774"/>
                    </a:lnTo>
                    <a:cubicBezTo>
                      <a:pt x="5943" y="6848"/>
                      <a:pt x="5862" y="6880"/>
                      <a:pt x="5783" y="6880"/>
                    </a:cubicBezTo>
                    <a:cubicBezTo>
                      <a:pt x="5696" y="6880"/>
                      <a:pt x="5612" y="6840"/>
                      <a:pt x="5545" y="6774"/>
                    </a:cubicBezTo>
                    <a:lnTo>
                      <a:pt x="2111" y="3340"/>
                    </a:lnTo>
                    <a:cubicBezTo>
                      <a:pt x="2001" y="3230"/>
                      <a:pt x="1987" y="2976"/>
                      <a:pt x="2027" y="2976"/>
                    </a:cubicBezTo>
                    <a:cubicBezTo>
                      <a:pt x="2033" y="2976"/>
                      <a:pt x="2040" y="2981"/>
                      <a:pt x="2048" y="2993"/>
                    </a:cubicBezTo>
                    <a:cubicBezTo>
                      <a:pt x="2048" y="2962"/>
                      <a:pt x="2079" y="2930"/>
                      <a:pt x="2111" y="2867"/>
                    </a:cubicBezTo>
                    <a:lnTo>
                      <a:pt x="3497" y="1512"/>
                    </a:lnTo>
                    <a:cubicBezTo>
                      <a:pt x="3560" y="1418"/>
                      <a:pt x="3655" y="1386"/>
                      <a:pt x="3718" y="1386"/>
                    </a:cubicBezTo>
                    <a:close/>
                    <a:moveTo>
                      <a:pt x="1008" y="0"/>
                    </a:moveTo>
                    <a:cubicBezTo>
                      <a:pt x="473" y="0"/>
                      <a:pt x="0" y="473"/>
                      <a:pt x="0" y="1040"/>
                    </a:cubicBezTo>
                    <a:lnTo>
                      <a:pt x="0" y="7561"/>
                    </a:lnTo>
                    <a:lnTo>
                      <a:pt x="11689" y="7561"/>
                    </a:lnTo>
                    <a:lnTo>
                      <a:pt x="11689" y="1040"/>
                    </a:lnTo>
                    <a:cubicBezTo>
                      <a:pt x="11657" y="473"/>
                      <a:pt x="11184" y="0"/>
                      <a:pt x="106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43"/>
              <p:cNvSpPr/>
              <p:nvPr/>
            </p:nvSpPr>
            <p:spPr>
              <a:xfrm>
                <a:off x="-5546975" y="4250400"/>
                <a:ext cx="160700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6428" h="1324" extrusionOk="0">
                    <a:moveTo>
                      <a:pt x="1544" y="0"/>
                    </a:moveTo>
                    <a:lnTo>
                      <a:pt x="1386" y="662"/>
                    </a:lnTo>
                    <a:lnTo>
                      <a:pt x="473" y="662"/>
                    </a:lnTo>
                    <a:cubicBezTo>
                      <a:pt x="32" y="662"/>
                      <a:pt x="0" y="1323"/>
                      <a:pt x="473" y="1323"/>
                    </a:cubicBezTo>
                    <a:lnTo>
                      <a:pt x="5955" y="1323"/>
                    </a:lnTo>
                    <a:cubicBezTo>
                      <a:pt x="6427" y="1323"/>
                      <a:pt x="6427" y="662"/>
                      <a:pt x="5986" y="662"/>
                    </a:cubicBezTo>
                    <a:lnTo>
                      <a:pt x="5072" y="662"/>
                    </a:lnTo>
                    <a:lnTo>
                      <a:pt x="49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8" name="Google Shape;318;p43"/>
          <p:cNvGrpSpPr/>
          <p:nvPr/>
        </p:nvGrpSpPr>
        <p:grpSpPr>
          <a:xfrm>
            <a:off x="1576050" y="1853650"/>
            <a:ext cx="644700" cy="644700"/>
            <a:chOff x="1576050" y="1853650"/>
            <a:chExt cx="644700" cy="644700"/>
          </a:xfrm>
        </p:grpSpPr>
        <p:sp>
          <p:nvSpPr>
            <p:cNvPr id="319" name="Google Shape;319;p43"/>
            <p:cNvSpPr/>
            <p:nvPr/>
          </p:nvSpPr>
          <p:spPr>
            <a:xfrm>
              <a:off x="1576050" y="1853650"/>
              <a:ext cx="644700" cy="6447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0" name="Google Shape;320;p43"/>
            <p:cNvGrpSpPr/>
            <p:nvPr/>
          </p:nvGrpSpPr>
          <p:grpSpPr>
            <a:xfrm>
              <a:off x="1733606" y="2012194"/>
              <a:ext cx="329595" cy="327598"/>
              <a:chOff x="-6689825" y="3992050"/>
              <a:chExt cx="293025" cy="291250"/>
            </a:xfrm>
          </p:grpSpPr>
          <p:sp>
            <p:nvSpPr>
              <p:cNvPr id="321" name="Google Shape;321;p43"/>
              <p:cNvSpPr/>
              <p:nvPr/>
            </p:nvSpPr>
            <p:spPr>
              <a:xfrm>
                <a:off x="-6547275" y="3992050"/>
                <a:ext cx="30750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2616" extrusionOk="0">
                    <a:moveTo>
                      <a:pt x="1229" y="1"/>
                    </a:moveTo>
                    <a:cubicBezTo>
                      <a:pt x="757" y="379"/>
                      <a:pt x="284" y="1355"/>
                      <a:pt x="1" y="2616"/>
                    </a:cubicBezTo>
                    <a:lnTo>
                      <a:pt x="1229" y="2616"/>
                    </a:lnTo>
                    <a:lnTo>
                      <a:pt x="12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43"/>
              <p:cNvSpPr/>
              <p:nvPr/>
            </p:nvSpPr>
            <p:spPr>
              <a:xfrm>
                <a:off x="-6547275" y="4143275"/>
                <a:ext cx="30750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2584" extrusionOk="0">
                    <a:moveTo>
                      <a:pt x="1" y="1"/>
                    </a:moveTo>
                    <a:cubicBezTo>
                      <a:pt x="284" y="1261"/>
                      <a:pt x="757" y="2237"/>
                      <a:pt x="1229" y="2584"/>
                    </a:cubicBezTo>
                    <a:lnTo>
                      <a:pt x="12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43"/>
              <p:cNvSpPr/>
              <p:nvPr/>
            </p:nvSpPr>
            <p:spPr>
              <a:xfrm>
                <a:off x="-6551200" y="4073975"/>
                <a:ext cx="34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048" extrusionOk="0">
                    <a:moveTo>
                      <a:pt x="63" y="0"/>
                    </a:moveTo>
                    <a:cubicBezTo>
                      <a:pt x="0" y="725"/>
                      <a:pt x="0" y="1355"/>
                      <a:pt x="63" y="2048"/>
                    </a:cubicBezTo>
                    <a:lnTo>
                      <a:pt x="1386" y="2048"/>
                    </a:lnTo>
                    <a:lnTo>
                      <a:pt x="13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43"/>
              <p:cNvSpPr/>
              <p:nvPr/>
            </p:nvSpPr>
            <p:spPr>
              <a:xfrm>
                <a:off x="-6475600" y="3994425"/>
                <a:ext cx="70125" cy="630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21" extrusionOk="0">
                    <a:moveTo>
                      <a:pt x="1" y="0"/>
                    </a:moveTo>
                    <a:cubicBezTo>
                      <a:pt x="442" y="630"/>
                      <a:pt x="757" y="1512"/>
                      <a:pt x="946" y="2521"/>
                    </a:cubicBezTo>
                    <a:lnTo>
                      <a:pt x="2805" y="2521"/>
                    </a:lnTo>
                    <a:cubicBezTo>
                      <a:pt x="2301" y="1292"/>
                      <a:pt x="1261" y="347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43"/>
              <p:cNvSpPr/>
              <p:nvPr/>
            </p:nvSpPr>
            <p:spPr>
              <a:xfrm>
                <a:off x="-6449600" y="4073975"/>
                <a:ext cx="5280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048" extrusionOk="0">
                    <a:moveTo>
                      <a:pt x="0" y="0"/>
                    </a:moveTo>
                    <a:cubicBezTo>
                      <a:pt x="63" y="725"/>
                      <a:pt x="63" y="1355"/>
                      <a:pt x="0" y="2048"/>
                    </a:cubicBezTo>
                    <a:lnTo>
                      <a:pt x="1954" y="2048"/>
                    </a:lnTo>
                    <a:cubicBezTo>
                      <a:pt x="2048" y="1733"/>
                      <a:pt x="2080" y="1386"/>
                      <a:pt x="2080" y="1040"/>
                    </a:cubicBezTo>
                    <a:cubicBezTo>
                      <a:pt x="2111" y="662"/>
                      <a:pt x="2048" y="347"/>
                      <a:pt x="19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43"/>
              <p:cNvSpPr/>
              <p:nvPr/>
            </p:nvSpPr>
            <p:spPr>
              <a:xfrm>
                <a:off x="-6500000" y="3992050"/>
                <a:ext cx="30725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2616" extrusionOk="0">
                    <a:moveTo>
                      <a:pt x="0" y="1"/>
                    </a:moveTo>
                    <a:lnTo>
                      <a:pt x="0" y="2616"/>
                    </a:lnTo>
                    <a:lnTo>
                      <a:pt x="1229" y="2616"/>
                    </a:lnTo>
                    <a:cubicBezTo>
                      <a:pt x="977" y="1355"/>
                      <a:pt x="473" y="379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43"/>
              <p:cNvSpPr/>
              <p:nvPr/>
            </p:nvSpPr>
            <p:spPr>
              <a:xfrm>
                <a:off x="-6500000" y="4143275"/>
                <a:ext cx="30725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2584" extrusionOk="0">
                    <a:moveTo>
                      <a:pt x="0" y="1"/>
                    </a:moveTo>
                    <a:lnTo>
                      <a:pt x="0" y="2584"/>
                    </a:lnTo>
                    <a:cubicBezTo>
                      <a:pt x="473" y="2237"/>
                      <a:pt x="945" y="1261"/>
                      <a:pt x="12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43"/>
              <p:cNvSpPr/>
              <p:nvPr/>
            </p:nvSpPr>
            <p:spPr>
              <a:xfrm>
                <a:off x="-6689825" y="4141700"/>
                <a:ext cx="149675" cy="141600"/>
              </a:xfrm>
              <a:custGeom>
                <a:avLst/>
                <a:gdLst/>
                <a:ahLst/>
                <a:cxnLst/>
                <a:rect l="l" t="t" r="r" b="b"/>
                <a:pathLst>
                  <a:path w="5987" h="5664" extrusionOk="0">
                    <a:moveTo>
                      <a:pt x="3182" y="1"/>
                    </a:moveTo>
                    <a:cubicBezTo>
                      <a:pt x="3371" y="442"/>
                      <a:pt x="3623" y="851"/>
                      <a:pt x="3938" y="1198"/>
                    </a:cubicBezTo>
                    <a:lnTo>
                      <a:pt x="3088" y="2017"/>
                    </a:lnTo>
                    <a:cubicBezTo>
                      <a:pt x="2946" y="1946"/>
                      <a:pt x="2791" y="1911"/>
                      <a:pt x="2638" y="1911"/>
                    </a:cubicBezTo>
                    <a:cubicBezTo>
                      <a:pt x="2382" y="1911"/>
                      <a:pt x="2131" y="2009"/>
                      <a:pt x="1954" y="2206"/>
                    </a:cubicBezTo>
                    <a:lnTo>
                      <a:pt x="378" y="3907"/>
                    </a:lnTo>
                    <a:cubicBezTo>
                      <a:pt x="0" y="4317"/>
                      <a:pt x="0" y="4978"/>
                      <a:pt x="378" y="5356"/>
                    </a:cubicBezTo>
                    <a:cubicBezTo>
                      <a:pt x="583" y="5561"/>
                      <a:pt x="851" y="5664"/>
                      <a:pt x="1115" y="5664"/>
                    </a:cubicBezTo>
                    <a:cubicBezTo>
                      <a:pt x="1379" y="5664"/>
                      <a:pt x="1639" y="5561"/>
                      <a:pt x="1828" y="5356"/>
                    </a:cubicBezTo>
                    <a:lnTo>
                      <a:pt x="3403" y="3687"/>
                    </a:lnTo>
                    <a:cubicBezTo>
                      <a:pt x="3718" y="3372"/>
                      <a:pt x="3781" y="2899"/>
                      <a:pt x="3623" y="2521"/>
                    </a:cubicBezTo>
                    <a:lnTo>
                      <a:pt x="4443" y="1702"/>
                    </a:lnTo>
                    <a:cubicBezTo>
                      <a:pt x="4821" y="2111"/>
                      <a:pt x="5388" y="2426"/>
                      <a:pt x="5986" y="2584"/>
                    </a:cubicBezTo>
                    <a:cubicBezTo>
                      <a:pt x="5545" y="1954"/>
                      <a:pt x="5230" y="1040"/>
                      <a:pt x="5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43"/>
              <p:cNvSpPr/>
              <p:nvPr/>
            </p:nvSpPr>
            <p:spPr>
              <a:xfrm>
                <a:off x="-6475600" y="4141700"/>
                <a:ext cx="70125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84" extrusionOk="0">
                    <a:moveTo>
                      <a:pt x="946" y="1"/>
                    </a:moveTo>
                    <a:cubicBezTo>
                      <a:pt x="757" y="1040"/>
                      <a:pt x="442" y="1954"/>
                      <a:pt x="1" y="2584"/>
                    </a:cubicBezTo>
                    <a:cubicBezTo>
                      <a:pt x="1261" y="2174"/>
                      <a:pt x="2301" y="1229"/>
                      <a:pt x="280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43"/>
              <p:cNvSpPr/>
              <p:nvPr/>
            </p:nvSpPr>
            <p:spPr>
              <a:xfrm>
                <a:off x="-6618950" y="4073975"/>
                <a:ext cx="5202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2048" extrusionOk="0">
                    <a:moveTo>
                      <a:pt x="95" y="0"/>
                    </a:moveTo>
                    <a:cubicBezTo>
                      <a:pt x="32" y="315"/>
                      <a:pt x="1" y="662"/>
                      <a:pt x="1" y="1040"/>
                    </a:cubicBezTo>
                    <a:cubicBezTo>
                      <a:pt x="1" y="1386"/>
                      <a:pt x="32" y="1733"/>
                      <a:pt x="95" y="2048"/>
                    </a:cubicBezTo>
                    <a:lnTo>
                      <a:pt x="2080" y="2048"/>
                    </a:lnTo>
                    <a:cubicBezTo>
                      <a:pt x="1986" y="1355"/>
                      <a:pt x="1986" y="725"/>
                      <a:pt x="20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43"/>
              <p:cNvSpPr/>
              <p:nvPr/>
            </p:nvSpPr>
            <p:spPr>
              <a:xfrm>
                <a:off x="-6610275" y="3992850"/>
                <a:ext cx="70125" cy="630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521" extrusionOk="0">
                    <a:moveTo>
                      <a:pt x="2804" y="0"/>
                    </a:moveTo>
                    <a:lnTo>
                      <a:pt x="2804" y="0"/>
                    </a:lnTo>
                    <a:cubicBezTo>
                      <a:pt x="1544" y="410"/>
                      <a:pt x="504" y="1355"/>
                      <a:pt x="0" y="2521"/>
                    </a:cubicBezTo>
                    <a:lnTo>
                      <a:pt x="1859" y="2521"/>
                    </a:lnTo>
                    <a:cubicBezTo>
                      <a:pt x="2017" y="1575"/>
                      <a:pt x="2363" y="693"/>
                      <a:pt x="28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43"/>
              <p:cNvSpPr/>
              <p:nvPr/>
            </p:nvSpPr>
            <p:spPr>
              <a:xfrm>
                <a:off x="-6500000" y="4073975"/>
                <a:ext cx="354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048" extrusionOk="0">
                    <a:moveTo>
                      <a:pt x="0" y="0"/>
                    </a:moveTo>
                    <a:lnTo>
                      <a:pt x="0" y="2048"/>
                    </a:lnTo>
                    <a:lnTo>
                      <a:pt x="1292" y="2048"/>
                    </a:lnTo>
                    <a:cubicBezTo>
                      <a:pt x="1418" y="1355"/>
                      <a:pt x="1418" y="725"/>
                      <a:pt x="12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3" name="Google Shape;333;p43"/>
          <p:cNvGrpSpPr/>
          <p:nvPr/>
        </p:nvGrpSpPr>
        <p:grpSpPr>
          <a:xfrm>
            <a:off x="6923250" y="1855160"/>
            <a:ext cx="644700" cy="644700"/>
            <a:chOff x="6923250" y="1855160"/>
            <a:chExt cx="644700" cy="644700"/>
          </a:xfrm>
        </p:grpSpPr>
        <p:sp>
          <p:nvSpPr>
            <p:cNvPr id="334" name="Google Shape;334;p43"/>
            <p:cNvSpPr/>
            <p:nvPr/>
          </p:nvSpPr>
          <p:spPr>
            <a:xfrm>
              <a:off x="6923250" y="1855160"/>
              <a:ext cx="644700" cy="6447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5" name="Google Shape;335;p43"/>
            <p:cNvGrpSpPr/>
            <p:nvPr/>
          </p:nvGrpSpPr>
          <p:grpSpPr>
            <a:xfrm>
              <a:off x="7080796" y="2013156"/>
              <a:ext cx="330494" cy="328723"/>
              <a:chOff x="-3031325" y="3597450"/>
              <a:chExt cx="293825" cy="292250"/>
            </a:xfrm>
          </p:grpSpPr>
          <p:sp>
            <p:nvSpPr>
              <p:cNvPr id="336" name="Google Shape;336;p43"/>
              <p:cNvSpPr/>
              <p:nvPr/>
            </p:nvSpPr>
            <p:spPr>
              <a:xfrm>
                <a:off x="-3029750" y="3597450"/>
                <a:ext cx="29225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2711" extrusionOk="0">
                    <a:moveTo>
                      <a:pt x="1702" y="1387"/>
                    </a:moveTo>
                    <a:cubicBezTo>
                      <a:pt x="1891" y="1387"/>
                      <a:pt x="2049" y="1545"/>
                      <a:pt x="2049" y="1734"/>
                    </a:cubicBezTo>
                    <a:cubicBezTo>
                      <a:pt x="2049" y="1923"/>
                      <a:pt x="1891" y="2080"/>
                      <a:pt x="1702" y="2080"/>
                    </a:cubicBezTo>
                    <a:cubicBezTo>
                      <a:pt x="1513" y="2080"/>
                      <a:pt x="1356" y="1923"/>
                      <a:pt x="1356" y="1734"/>
                    </a:cubicBezTo>
                    <a:cubicBezTo>
                      <a:pt x="1356" y="1545"/>
                      <a:pt x="1513" y="1387"/>
                      <a:pt x="1702" y="1387"/>
                    </a:cubicBezTo>
                    <a:close/>
                    <a:moveTo>
                      <a:pt x="3120" y="1387"/>
                    </a:moveTo>
                    <a:cubicBezTo>
                      <a:pt x="3309" y="1387"/>
                      <a:pt x="3466" y="1545"/>
                      <a:pt x="3466" y="1734"/>
                    </a:cubicBezTo>
                    <a:cubicBezTo>
                      <a:pt x="3466" y="1923"/>
                      <a:pt x="3309" y="2080"/>
                      <a:pt x="3120" y="2080"/>
                    </a:cubicBezTo>
                    <a:cubicBezTo>
                      <a:pt x="2931" y="2080"/>
                      <a:pt x="2773" y="1923"/>
                      <a:pt x="2773" y="1734"/>
                    </a:cubicBezTo>
                    <a:cubicBezTo>
                      <a:pt x="2773" y="1545"/>
                      <a:pt x="2931" y="1387"/>
                      <a:pt x="3120" y="1387"/>
                    </a:cubicBezTo>
                    <a:close/>
                    <a:moveTo>
                      <a:pt x="9985" y="1417"/>
                    </a:moveTo>
                    <a:cubicBezTo>
                      <a:pt x="10400" y="1417"/>
                      <a:pt x="10449" y="2080"/>
                      <a:pt x="9956" y="2080"/>
                    </a:cubicBezTo>
                    <a:lnTo>
                      <a:pt x="5861" y="2080"/>
                    </a:lnTo>
                    <a:cubicBezTo>
                      <a:pt x="5451" y="2080"/>
                      <a:pt x="5388" y="1418"/>
                      <a:pt x="5861" y="1418"/>
                    </a:cubicBezTo>
                    <a:lnTo>
                      <a:pt x="9956" y="1418"/>
                    </a:lnTo>
                    <a:cubicBezTo>
                      <a:pt x="9966" y="1418"/>
                      <a:pt x="9976" y="1417"/>
                      <a:pt x="9985" y="1417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2710"/>
                    </a:lnTo>
                    <a:lnTo>
                      <a:pt x="11689" y="2710"/>
                    </a:lnTo>
                    <a:lnTo>
                      <a:pt x="11689" y="1040"/>
                    </a:lnTo>
                    <a:cubicBezTo>
                      <a:pt x="11658" y="473"/>
                      <a:pt x="11248" y="1"/>
                      <a:pt x="106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43"/>
              <p:cNvSpPr/>
              <p:nvPr/>
            </p:nvSpPr>
            <p:spPr>
              <a:xfrm>
                <a:off x="-3031325" y="3687250"/>
                <a:ext cx="2922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6144" extrusionOk="0">
                    <a:moveTo>
                      <a:pt x="1" y="0"/>
                    </a:moveTo>
                    <a:lnTo>
                      <a:pt x="1" y="5104"/>
                    </a:lnTo>
                    <a:lnTo>
                      <a:pt x="64" y="5104"/>
                    </a:lnTo>
                    <a:cubicBezTo>
                      <a:pt x="64" y="5671"/>
                      <a:pt x="536" y="6144"/>
                      <a:pt x="1104" y="6144"/>
                    </a:cubicBezTo>
                    <a:lnTo>
                      <a:pt x="4475" y="6144"/>
                    </a:lnTo>
                    <a:cubicBezTo>
                      <a:pt x="4317" y="5671"/>
                      <a:pt x="4223" y="5199"/>
                      <a:pt x="4223" y="4695"/>
                    </a:cubicBezTo>
                    <a:lnTo>
                      <a:pt x="4223" y="2395"/>
                    </a:lnTo>
                    <a:cubicBezTo>
                      <a:pt x="4223" y="1790"/>
                      <a:pt x="4686" y="1366"/>
                      <a:pt x="5227" y="1366"/>
                    </a:cubicBezTo>
                    <a:cubicBezTo>
                      <a:pt x="5362" y="1366"/>
                      <a:pt x="5502" y="1393"/>
                      <a:pt x="5640" y="1450"/>
                    </a:cubicBezTo>
                    <a:cubicBezTo>
                      <a:pt x="5735" y="1481"/>
                      <a:pt x="5861" y="1544"/>
                      <a:pt x="5987" y="1544"/>
                    </a:cubicBezTo>
                    <a:cubicBezTo>
                      <a:pt x="6144" y="1544"/>
                      <a:pt x="6365" y="1450"/>
                      <a:pt x="6900" y="977"/>
                    </a:cubicBezTo>
                    <a:cubicBezTo>
                      <a:pt x="7090" y="788"/>
                      <a:pt x="7349" y="693"/>
                      <a:pt x="7613" y="693"/>
                    </a:cubicBezTo>
                    <a:cubicBezTo>
                      <a:pt x="7877" y="693"/>
                      <a:pt x="8145" y="788"/>
                      <a:pt x="8350" y="977"/>
                    </a:cubicBezTo>
                    <a:cubicBezTo>
                      <a:pt x="8822" y="1450"/>
                      <a:pt x="9106" y="1544"/>
                      <a:pt x="9263" y="1544"/>
                    </a:cubicBezTo>
                    <a:cubicBezTo>
                      <a:pt x="9358" y="1544"/>
                      <a:pt x="9484" y="1481"/>
                      <a:pt x="9610" y="1450"/>
                    </a:cubicBezTo>
                    <a:cubicBezTo>
                      <a:pt x="9742" y="1393"/>
                      <a:pt x="9878" y="1366"/>
                      <a:pt x="10011" y="1366"/>
                    </a:cubicBezTo>
                    <a:cubicBezTo>
                      <a:pt x="10544" y="1366"/>
                      <a:pt x="11028" y="1790"/>
                      <a:pt x="11028" y="2395"/>
                    </a:cubicBezTo>
                    <a:lnTo>
                      <a:pt x="11028" y="4695"/>
                    </a:lnTo>
                    <a:cubicBezTo>
                      <a:pt x="11028" y="5199"/>
                      <a:pt x="10933" y="5671"/>
                      <a:pt x="10744" y="6144"/>
                    </a:cubicBezTo>
                    <a:cubicBezTo>
                      <a:pt x="11248" y="6112"/>
                      <a:pt x="11689" y="5671"/>
                      <a:pt x="11689" y="5104"/>
                    </a:cubicBezTo>
                    <a:lnTo>
                      <a:pt x="116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43"/>
              <p:cNvSpPr/>
              <p:nvPr/>
            </p:nvSpPr>
            <p:spPr>
              <a:xfrm>
                <a:off x="-2908450" y="3724275"/>
                <a:ext cx="59900" cy="164625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585" extrusionOk="0">
                    <a:moveTo>
                      <a:pt x="2395" y="0"/>
                    </a:moveTo>
                    <a:cubicBezTo>
                      <a:pt x="1904" y="491"/>
                      <a:pt x="1500" y="721"/>
                      <a:pt x="1085" y="721"/>
                    </a:cubicBezTo>
                    <a:cubicBezTo>
                      <a:pt x="887" y="721"/>
                      <a:pt x="687" y="669"/>
                      <a:pt x="473" y="567"/>
                    </a:cubicBezTo>
                    <a:cubicBezTo>
                      <a:pt x="423" y="548"/>
                      <a:pt x="374" y="539"/>
                      <a:pt x="327" y="539"/>
                    </a:cubicBezTo>
                    <a:cubicBezTo>
                      <a:pt x="142" y="539"/>
                      <a:pt x="1" y="681"/>
                      <a:pt x="1" y="882"/>
                    </a:cubicBezTo>
                    <a:lnTo>
                      <a:pt x="1" y="3214"/>
                    </a:lnTo>
                    <a:cubicBezTo>
                      <a:pt x="1" y="3718"/>
                      <a:pt x="127" y="4222"/>
                      <a:pt x="316" y="4663"/>
                    </a:cubicBezTo>
                    <a:cubicBezTo>
                      <a:pt x="725" y="5513"/>
                      <a:pt x="1387" y="6238"/>
                      <a:pt x="2395" y="6585"/>
                    </a:cubicBezTo>
                    <a:lnTo>
                      <a:pt x="23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43"/>
              <p:cNvSpPr/>
              <p:nvPr/>
            </p:nvSpPr>
            <p:spPr>
              <a:xfrm>
                <a:off x="-2831250" y="3725850"/>
                <a:ext cx="59875" cy="163850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6554" extrusionOk="0">
                    <a:moveTo>
                      <a:pt x="0" y="0"/>
                    </a:moveTo>
                    <a:lnTo>
                      <a:pt x="0" y="6553"/>
                    </a:lnTo>
                    <a:cubicBezTo>
                      <a:pt x="1008" y="6175"/>
                      <a:pt x="1670" y="5450"/>
                      <a:pt x="2079" y="4631"/>
                    </a:cubicBezTo>
                    <a:cubicBezTo>
                      <a:pt x="2269" y="4159"/>
                      <a:pt x="2395" y="3686"/>
                      <a:pt x="2395" y="3182"/>
                    </a:cubicBezTo>
                    <a:lnTo>
                      <a:pt x="2395" y="851"/>
                    </a:lnTo>
                    <a:cubicBezTo>
                      <a:pt x="2395" y="623"/>
                      <a:pt x="2212" y="477"/>
                      <a:pt x="2042" y="477"/>
                    </a:cubicBezTo>
                    <a:cubicBezTo>
                      <a:pt x="2000" y="477"/>
                      <a:pt x="1959" y="485"/>
                      <a:pt x="1922" y="504"/>
                    </a:cubicBezTo>
                    <a:cubicBezTo>
                      <a:pt x="1704" y="598"/>
                      <a:pt x="1496" y="647"/>
                      <a:pt x="1291" y="647"/>
                    </a:cubicBezTo>
                    <a:cubicBezTo>
                      <a:pt x="873" y="647"/>
                      <a:pt x="465" y="444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0E2767C1-3FD5-4DE0-B2AD-B4062D9C92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850" y="3090475"/>
            <a:ext cx="2673600" cy="10032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Morning Brew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Today Brief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skimm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8" grpId="0"/>
      <p:bldP spid="300" grpId="0"/>
      <p:bldP spid="301" grpId="0" build="p"/>
      <p:bldP spid="302" grpId="0"/>
      <p:bldP spid="303" grpId="0" build="p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8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D9D9D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48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Impact on Society</a:t>
            </a:r>
          </a:p>
        </p:txBody>
      </p:sp>
      <p:sp>
        <p:nvSpPr>
          <p:cNvPr id="437" name="Google Shape;437;p48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30A0"/>
                </a:solidFill>
              </a:rPr>
              <a:t>04</a:t>
            </a:r>
            <a:endParaRPr lang="en-US">
              <a:solidFill>
                <a:srgbClr val="7030A0"/>
              </a:solidFill>
            </a:endParaRPr>
          </a:p>
        </p:txBody>
      </p:sp>
      <p:cxnSp>
        <p:nvCxnSpPr>
          <p:cNvPr id="439" name="Google Shape;439;p48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0" name="Google Shape;440;p48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441" name="Google Shape;441;p48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8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8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8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8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57"/>
          <p:cNvSpPr txBox="1">
            <a:spLocks noGrp="1"/>
          </p:cNvSpPr>
          <p:nvPr>
            <p:ph type="body" idx="1"/>
          </p:nvPr>
        </p:nvSpPr>
        <p:spPr>
          <a:xfrm>
            <a:off x="722375" y="768470"/>
            <a:ext cx="7967105" cy="38356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b="1" dirty="0">
                <a:latin typeface="Exo 2"/>
                <a:sym typeface="Exo 2"/>
              </a:rPr>
              <a:t>Impact on Society</a:t>
            </a:r>
            <a:endParaRPr lang="en-US" sz="3200" dirty="0">
              <a:solidFill>
                <a:srgbClr val="434343"/>
              </a:solidFill>
            </a:endParaRPr>
          </a:p>
          <a:p>
            <a:pPr marL="158750" indent="0">
              <a:spcBef>
                <a:spcPts val="300"/>
              </a:spcBef>
              <a:buSzPts val="1100"/>
              <a:buNone/>
            </a:pPr>
            <a:endParaRPr lang="en-US" sz="1100" dirty="0">
              <a:solidFill>
                <a:schemeClr val="tx1"/>
              </a:solidFill>
              <a:uFill>
                <a:noFill/>
              </a:uFill>
            </a:endParaRP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 dirty="0">
                <a:solidFill>
                  <a:schemeClr val="tx1"/>
                </a:solidFill>
                <a:uFill>
                  <a:noFill/>
                </a:uFill>
              </a:rPr>
              <a:t>Save Time</a:t>
            </a:r>
            <a:endParaRPr lang="en-US" sz="1600" dirty="0">
              <a:solidFill>
                <a:schemeClr val="tx1"/>
              </a:solidFill>
            </a:endParaRP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>
                <a:solidFill>
                  <a:schemeClr val="tx1"/>
                </a:solidFill>
                <a:uFill>
                  <a:noFill/>
                </a:uFill>
              </a:rPr>
              <a:t>Promoting news reading</a:t>
            </a: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 dirty="0">
                <a:solidFill>
                  <a:schemeClr val="tx1"/>
                </a:solidFill>
                <a:uFill>
                  <a:noFill/>
                </a:uFill>
              </a:rPr>
              <a:t>Can Use anytime</a:t>
            </a: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>
                <a:solidFill>
                  <a:schemeClr val="tx1"/>
                </a:solidFill>
                <a:uFill>
                  <a:noFill/>
                </a:uFill>
              </a:rPr>
              <a:t>Awareness</a:t>
            </a: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 dirty="0">
                <a:solidFill>
                  <a:schemeClr val="tx1"/>
                </a:solidFill>
                <a:uFill>
                  <a:noFill/>
                </a:uFill>
              </a:rPr>
              <a:t>Proper information</a:t>
            </a: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 dirty="0">
                <a:solidFill>
                  <a:schemeClr val="tx1"/>
                </a:solidFill>
                <a:uFill>
                  <a:noFill/>
                </a:uFill>
              </a:rPr>
              <a:t>No cost</a:t>
            </a:r>
            <a:endParaRPr lang="en-US" sz="1600">
              <a:solidFill>
                <a:schemeClr val="tx1"/>
              </a:solidFill>
              <a:uFill>
                <a:noFill/>
              </a:uFill>
            </a:endParaRP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 dirty="0">
                <a:solidFill>
                  <a:schemeClr val="tx1"/>
                </a:solidFill>
                <a:uFill>
                  <a:noFill/>
                </a:uFill>
              </a:rPr>
              <a:t>No Legal Issue</a:t>
            </a:r>
          </a:p>
        </p:txBody>
      </p:sp>
      <p:pic>
        <p:nvPicPr>
          <p:cNvPr id="8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EAD21AB-87AE-FCFC-4631-B5F984A11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584" y="1856005"/>
            <a:ext cx="3170399" cy="16600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Diagonal Stripe 2">
            <a:extLst>
              <a:ext uri="{FF2B5EF4-FFF2-40B4-BE49-F238E27FC236}">
                <a16:creationId xmlns:a16="http://schemas.microsoft.com/office/drawing/2014/main" id="{453C715F-FAD1-42BB-B5B0-74CC0312C28D}"/>
              </a:ext>
            </a:extLst>
          </p:cNvPr>
          <p:cNvSpPr/>
          <p:nvPr/>
        </p:nvSpPr>
        <p:spPr>
          <a:xfrm rot="5400000">
            <a:off x="6555546" y="-218048"/>
            <a:ext cx="2370404" cy="2806505"/>
          </a:xfrm>
          <a:prstGeom prst="diagStri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903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1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D9D9D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51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Critical Challenges</a:t>
            </a:r>
          </a:p>
        </p:txBody>
      </p:sp>
      <p:sp>
        <p:nvSpPr>
          <p:cNvPr id="479" name="Google Shape;479;p51"/>
          <p:cNvSpPr txBox="1">
            <a:spLocks noGrp="1"/>
          </p:cNvSpPr>
          <p:nvPr>
            <p:ph type="title" idx="2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50"/>
                </a:solidFill>
              </a:rPr>
              <a:t>05</a:t>
            </a:r>
          </a:p>
        </p:txBody>
      </p:sp>
      <p:cxnSp>
        <p:nvCxnSpPr>
          <p:cNvPr id="481" name="Google Shape;481;p51"/>
          <p:cNvCxnSpPr/>
          <p:nvPr/>
        </p:nvCxnSpPr>
        <p:spPr>
          <a:xfrm>
            <a:off x="2162075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82" name="Google Shape;482;p51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483" name="Google Shape;483;p51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1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1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1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1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57"/>
          <p:cNvSpPr txBox="1">
            <a:spLocks noGrp="1"/>
          </p:cNvSpPr>
          <p:nvPr>
            <p:ph type="body" idx="1"/>
          </p:nvPr>
        </p:nvSpPr>
        <p:spPr>
          <a:xfrm>
            <a:off x="722375" y="768470"/>
            <a:ext cx="7967105" cy="38356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b="1">
                <a:latin typeface="Exo 2"/>
                <a:sym typeface="Exo 2"/>
              </a:rPr>
              <a:t>Critical Challenges</a:t>
            </a:r>
            <a:endParaRPr lang="en-US" sz="3200">
              <a:solidFill>
                <a:srgbClr val="434343"/>
              </a:solidFill>
            </a:endParaRPr>
          </a:p>
          <a:p>
            <a:pPr marL="158750" indent="0">
              <a:spcBef>
                <a:spcPts val="300"/>
              </a:spcBef>
              <a:buSzPts val="1100"/>
              <a:buNone/>
            </a:pPr>
            <a:endParaRPr lang="en-US" sz="1100">
              <a:solidFill>
                <a:schemeClr val="tx1"/>
              </a:solidFill>
              <a:uFill>
                <a:noFill/>
              </a:uFill>
            </a:endParaRP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>
                <a:solidFill>
                  <a:schemeClr val="tx1"/>
                </a:solidFill>
                <a:uFill>
                  <a:noFill/>
                </a:uFill>
              </a:rPr>
              <a:t>User connectivity</a:t>
            </a: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>
                <a:solidFill>
                  <a:schemeClr val="tx1"/>
                </a:solidFill>
                <a:uFill>
                  <a:noFill/>
                </a:uFill>
              </a:rPr>
              <a:t>Model Design</a:t>
            </a: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>
                <a:solidFill>
                  <a:schemeClr val="tx1"/>
                </a:solidFill>
                <a:uFill>
                  <a:noFill/>
                </a:uFill>
              </a:rPr>
              <a:t>News </a:t>
            </a: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>
                <a:solidFill>
                  <a:schemeClr val="tx1"/>
                </a:solidFill>
                <a:uFill>
                  <a:noFill/>
                </a:uFill>
              </a:rPr>
              <a:t>Need resource</a:t>
            </a:r>
          </a:p>
          <a:p>
            <a:pPr indent="-298450">
              <a:lnSpc>
                <a:spcPct val="114999"/>
              </a:lnSpc>
              <a:spcBef>
                <a:spcPts val="300"/>
              </a:spcBef>
              <a:buSzPts val="1100"/>
            </a:pPr>
            <a:r>
              <a:rPr lang="en-US" sz="1600">
                <a:solidFill>
                  <a:schemeClr val="tx1"/>
                </a:solidFill>
                <a:uFill>
                  <a:noFill/>
                </a:uFill>
              </a:rPr>
              <a:t>Legal Issue</a:t>
            </a:r>
          </a:p>
        </p:txBody>
      </p:sp>
      <p:sp>
        <p:nvSpPr>
          <p:cNvPr id="3" name="Diagonal Stripe 2">
            <a:extLst>
              <a:ext uri="{FF2B5EF4-FFF2-40B4-BE49-F238E27FC236}">
                <a16:creationId xmlns:a16="http://schemas.microsoft.com/office/drawing/2014/main" id="{453C715F-FAD1-42BB-B5B0-74CC0312C28D}"/>
              </a:ext>
            </a:extLst>
          </p:cNvPr>
          <p:cNvSpPr/>
          <p:nvPr/>
        </p:nvSpPr>
        <p:spPr>
          <a:xfrm rot="5400000">
            <a:off x="6555546" y="-218048"/>
            <a:ext cx="2370404" cy="2806505"/>
          </a:xfrm>
          <a:prstGeom prst="diagStri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1221004B-89F9-788D-8AB9-9F47D52F9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335" y="1379310"/>
            <a:ext cx="2743200" cy="238488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7158841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54"/>
          <p:cNvSpPr txBox="1">
            <a:spLocks noGrp="1"/>
          </p:cNvSpPr>
          <p:nvPr>
            <p:ph type="ctrTitle"/>
          </p:nvPr>
        </p:nvSpPr>
        <p:spPr>
          <a:xfrm flipH="1">
            <a:off x="1698072" y="2490286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Project Management &amp; Cost analysis</a:t>
            </a:r>
          </a:p>
        </p:txBody>
      </p:sp>
      <p:sp>
        <p:nvSpPr>
          <p:cNvPr id="616" name="Google Shape;616;p54"/>
          <p:cNvSpPr txBox="1">
            <a:spLocks noGrp="1"/>
          </p:cNvSpPr>
          <p:nvPr>
            <p:ph type="title" idx="2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7671F"/>
                </a:solidFill>
              </a:rPr>
              <a:t>06</a:t>
            </a:r>
            <a:endParaRPr dirty="0">
              <a:solidFill>
                <a:srgbClr val="67671F"/>
              </a:solidFill>
            </a:endParaRPr>
          </a:p>
        </p:txBody>
      </p:sp>
      <p:cxnSp>
        <p:nvCxnSpPr>
          <p:cNvPr id="618" name="Google Shape;618;p54"/>
          <p:cNvCxnSpPr/>
          <p:nvPr/>
        </p:nvCxnSpPr>
        <p:spPr>
          <a:xfrm>
            <a:off x="7015900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9" name="Google Shape;619;p54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620" name="Google Shape;620;p54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4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4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4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4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" name="Google Shape;625;p54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99CC00"/>
                </a:solidFill>
              </a:rPr>
              <a:t>TABLE OF CONTENTS</a:t>
            </a:r>
          </a:p>
        </p:txBody>
      </p:sp>
      <p:sp>
        <p:nvSpPr>
          <p:cNvPr id="166" name="Google Shape;166;p35">
            <a:hlinkClick r:id="rId3" action="ppaction://hlinksldjump"/>
          </p:cNvPr>
          <p:cNvSpPr txBox="1">
            <a:spLocks noGrp="1"/>
          </p:cNvSpPr>
          <p:nvPr>
            <p:ph type="title" idx="5"/>
          </p:nvPr>
        </p:nvSpPr>
        <p:spPr>
          <a:xfrm>
            <a:off x="2105406" y="251371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7" name="Google Shape;167;p35"/>
          <p:cNvSpPr txBox="1">
            <a:spLocks noGrp="1"/>
          </p:cNvSpPr>
          <p:nvPr>
            <p:ph type="ctrTitle" idx="2"/>
          </p:nvPr>
        </p:nvSpPr>
        <p:spPr>
          <a:xfrm>
            <a:off x="304751" y="215051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Project Proposal</a:t>
            </a:r>
            <a:endParaRPr lang="en-US" dirty="0"/>
          </a:p>
        </p:txBody>
      </p:sp>
      <p:sp>
        <p:nvSpPr>
          <p:cNvPr id="168" name="Google Shape;168;p35"/>
          <p:cNvSpPr txBox="1">
            <a:spLocks noGrp="1"/>
          </p:cNvSpPr>
          <p:nvPr>
            <p:ph type="subTitle" idx="1"/>
          </p:nvPr>
        </p:nvSpPr>
        <p:spPr>
          <a:xfrm>
            <a:off x="604751" y="640740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</a:p>
        </p:txBody>
      </p:sp>
      <p:sp>
        <p:nvSpPr>
          <p:cNvPr id="169" name="Google Shape;169;p35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2118448" y="57099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0" name="Google Shape;170;p35">
            <a:hlinkClick r:id="rId5" action="ppaction://hlinksldjump"/>
          </p:cNvPr>
          <p:cNvSpPr txBox="1">
            <a:spLocks noGrp="1"/>
          </p:cNvSpPr>
          <p:nvPr>
            <p:ph type="title" idx="4"/>
          </p:nvPr>
        </p:nvSpPr>
        <p:spPr>
          <a:xfrm>
            <a:off x="2105406" y="154235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1" name="Google Shape;171;p35">
            <a:hlinkClick r:id="rId6" action="ppaction://hlinksldjump"/>
          </p:cNvPr>
          <p:cNvSpPr txBox="1">
            <a:spLocks noGrp="1"/>
          </p:cNvSpPr>
          <p:nvPr>
            <p:ph type="title" idx="6"/>
          </p:nvPr>
        </p:nvSpPr>
        <p:spPr>
          <a:xfrm>
            <a:off x="5922008" y="2119185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2" name="Google Shape;172;p35">
            <a:hlinkClick r:id="rId7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5922008" y="313888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73" name="Google Shape;173;p35">
            <a:hlinkClick r:id="" action="ppaction://noaction"/>
          </p:cNvPr>
          <p:cNvSpPr txBox="1">
            <a:spLocks noGrp="1"/>
          </p:cNvSpPr>
          <p:nvPr>
            <p:ph type="title" idx="8"/>
          </p:nvPr>
        </p:nvSpPr>
        <p:spPr>
          <a:xfrm>
            <a:off x="5922008" y="4158581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74" name="Google Shape;174;p35"/>
          <p:cNvSpPr txBox="1">
            <a:spLocks noGrp="1"/>
          </p:cNvSpPr>
          <p:nvPr>
            <p:ph type="ctrTitle" idx="9"/>
          </p:nvPr>
        </p:nvSpPr>
        <p:spPr>
          <a:xfrm>
            <a:off x="333423" y="2278462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</a:t>
            </a:r>
            <a:endParaRPr lang="en-US" dirty="0"/>
          </a:p>
        </p:txBody>
      </p:sp>
      <p:sp>
        <p:nvSpPr>
          <p:cNvPr id="175" name="Google Shape;175;p35"/>
          <p:cNvSpPr txBox="1">
            <a:spLocks noGrp="1"/>
          </p:cNvSpPr>
          <p:nvPr>
            <p:ph type="subTitle" idx="13"/>
          </p:nvPr>
        </p:nvSpPr>
        <p:spPr>
          <a:xfrm>
            <a:off x="613756" y="274106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we chose this</a:t>
            </a:r>
          </a:p>
        </p:txBody>
      </p:sp>
      <p:sp>
        <p:nvSpPr>
          <p:cNvPr id="176" name="Google Shape;176;p35"/>
          <p:cNvSpPr txBox="1">
            <a:spLocks noGrp="1"/>
          </p:cNvSpPr>
          <p:nvPr>
            <p:ph type="ctrTitle" idx="14"/>
          </p:nvPr>
        </p:nvSpPr>
        <p:spPr>
          <a:xfrm>
            <a:off x="552909" y="1229237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Problem Definition</a:t>
            </a:r>
            <a:endParaRPr lang="en-US" dirty="0"/>
          </a:p>
        </p:txBody>
      </p:sp>
      <p:sp>
        <p:nvSpPr>
          <p:cNvPr id="177" name="Google Shape;177;p35"/>
          <p:cNvSpPr txBox="1">
            <a:spLocks noGrp="1"/>
          </p:cNvSpPr>
          <p:nvPr>
            <p:ph type="subTitle" idx="15"/>
          </p:nvPr>
        </p:nvSpPr>
        <p:spPr>
          <a:xfrm>
            <a:off x="801942" y="1676444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 of the problem</a:t>
            </a:r>
          </a:p>
        </p:txBody>
      </p:sp>
      <p:sp>
        <p:nvSpPr>
          <p:cNvPr id="178" name="Google Shape;178;p35"/>
          <p:cNvSpPr txBox="1">
            <a:spLocks noGrp="1"/>
          </p:cNvSpPr>
          <p:nvPr>
            <p:ph type="ctrTitle" idx="16"/>
          </p:nvPr>
        </p:nvSpPr>
        <p:spPr>
          <a:xfrm>
            <a:off x="6961558" y="1816259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Impact on Society</a:t>
            </a:r>
          </a:p>
        </p:txBody>
      </p:sp>
      <p:sp>
        <p:nvSpPr>
          <p:cNvPr id="179" name="Google Shape;179;p35"/>
          <p:cNvSpPr txBox="1">
            <a:spLocks noGrp="1"/>
          </p:cNvSpPr>
          <p:nvPr>
            <p:ph type="subTitle" idx="17"/>
          </p:nvPr>
        </p:nvSpPr>
        <p:spPr>
          <a:xfrm>
            <a:off x="6961558" y="2250390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will help others</a:t>
            </a:r>
          </a:p>
        </p:txBody>
      </p:sp>
      <p:sp>
        <p:nvSpPr>
          <p:cNvPr id="180" name="Google Shape;180;p35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Critical challenges</a:t>
            </a:r>
          </a:p>
        </p:txBody>
      </p:sp>
      <p:sp>
        <p:nvSpPr>
          <p:cNvPr id="181" name="Google Shape;181;p35"/>
          <p:cNvSpPr txBox="1">
            <a:spLocks noGrp="1"/>
          </p:cNvSpPr>
          <p:nvPr>
            <p:ph type="subTitle" idx="19"/>
          </p:nvPr>
        </p:nvSpPr>
        <p:spPr>
          <a:xfrm>
            <a:off x="6811558" y="3210901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Roadblocks to overcome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p35"/>
          <p:cNvSpPr txBox="1">
            <a:spLocks noGrp="1"/>
          </p:cNvSpPr>
          <p:nvPr>
            <p:ph type="ctrTitle" idx="20"/>
          </p:nvPr>
        </p:nvSpPr>
        <p:spPr>
          <a:xfrm>
            <a:off x="7054265" y="399958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Project Management</a:t>
            </a:r>
          </a:p>
        </p:txBody>
      </p:sp>
      <p:sp>
        <p:nvSpPr>
          <p:cNvPr id="183" name="Google Shape;183;p35"/>
          <p:cNvSpPr txBox="1">
            <a:spLocks noGrp="1"/>
          </p:cNvSpPr>
          <p:nvPr>
            <p:ph type="subTitle" idx="21"/>
          </p:nvPr>
        </p:nvSpPr>
        <p:spPr>
          <a:xfrm>
            <a:off x="7064545" y="4405991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Timelines and Cost </a:t>
            </a:r>
            <a:endParaRPr dirty="0"/>
          </a:p>
        </p:txBody>
      </p:sp>
      <p:cxnSp>
        <p:nvCxnSpPr>
          <p:cNvPr id="184" name="Google Shape;184;p35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" name="Google Shape;185;p35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57"/>
          <p:cNvSpPr txBox="1">
            <a:spLocks noGrp="1"/>
          </p:cNvSpPr>
          <p:nvPr>
            <p:ph type="ctrTitle"/>
          </p:nvPr>
        </p:nvSpPr>
        <p:spPr>
          <a:xfrm>
            <a:off x="1797714" y="239932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Project Management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9A57537-2C7F-F38E-50C1-F180486B14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845813"/>
              </p:ext>
            </p:extLst>
          </p:nvPr>
        </p:nvGraphicFramePr>
        <p:xfrm>
          <a:off x="1843896" y="1186132"/>
          <a:ext cx="5121936" cy="2911641"/>
        </p:xfrm>
        <a:graphic>
          <a:graphicData uri="http://schemas.openxmlformats.org/drawingml/2006/table">
            <a:tbl>
              <a:tblPr firstRow="1" bandRow="1">
                <a:tableStyleId>{9D42BD2C-A1E7-48AC-A21B-293D46A526E3}</a:tableStyleId>
              </a:tblPr>
              <a:tblGrid>
                <a:gridCol w="2560968">
                  <a:extLst>
                    <a:ext uri="{9D8B030D-6E8A-4147-A177-3AD203B41FA5}">
                      <a16:colId xmlns:a16="http://schemas.microsoft.com/office/drawing/2014/main" val="1411934168"/>
                    </a:ext>
                  </a:extLst>
                </a:gridCol>
                <a:gridCol w="2560968">
                  <a:extLst>
                    <a:ext uri="{9D8B030D-6E8A-4147-A177-3AD203B41FA5}">
                      <a16:colId xmlns:a16="http://schemas.microsoft.com/office/drawing/2014/main" val="1479922419"/>
                    </a:ext>
                  </a:extLst>
                </a:gridCol>
              </a:tblGrid>
              <a:tr h="32351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FFFFCC"/>
                          </a:solidFill>
                          <a:effectLst/>
                        </a:rPr>
                        <a:t>Purpose</a:t>
                      </a:r>
                    </a:p>
                  </a:txBody>
                  <a:tcPr marL="28575" marR="28575" marT="19050" marB="19050" anchor="b"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FFFFCC"/>
                          </a:solidFill>
                          <a:effectLst/>
                        </a:rPr>
                        <a:t>Duration</a:t>
                      </a:r>
                    </a:p>
                  </a:txBody>
                  <a:tcPr marL="28575" marR="28575" marT="19050" marB="19050" anchor="b"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2967167"/>
                  </a:ext>
                </a:extLst>
              </a:tr>
              <a:tr h="35817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Project Selection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3rd Week</a:t>
                      </a: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918220523"/>
                  </a:ext>
                </a:extLst>
              </a:tr>
              <a:tr h="439057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Project Proposal</a:t>
                      </a:r>
                      <a:endParaRPr lang="en-US" err="1">
                        <a:effectLst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4th Week</a:t>
                      </a: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783998293"/>
                  </a:ext>
                </a:extLst>
              </a:tr>
              <a:tr h="311961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UML Design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5th Week</a:t>
                      </a: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54864179"/>
                  </a:ext>
                </a:extLst>
              </a:tr>
              <a:tr h="439057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Project Update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6th - 11th Week</a:t>
                      </a: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033783328"/>
                  </a:ext>
                </a:extLst>
              </a:tr>
              <a:tr h="439057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Develop &amp; Testing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12th - 13th Week</a:t>
                      </a: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326584207"/>
                  </a:ext>
                </a:extLst>
              </a:tr>
              <a:tr h="60081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Final Presentation &amp;</a:t>
                      </a:r>
                      <a:br>
                        <a:rPr lang="en-US">
                          <a:effectLst/>
                        </a:rPr>
                      </a:br>
                      <a:r>
                        <a:rPr lang="en-US">
                          <a:effectLst/>
                        </a:rPr>
                        <a:t>Report Writing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14th Week</a:t>
                      </a: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27440315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2"/>
          <p:cNvSpPr txBox="1">
            <a:spLocks noGrp="1"/>
          </p:cNvSpPr>
          <p:nvPr>
            <p:ph type="ctrTitle"/>
          </p:nvPr>
        </p:nvSpPr>
        <p:spPr>
          <a:xfrm>
            <a:off x="1964850" y="0"/>
            <a:ext cx="5214300" cy="5486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Cost Analysis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87ED3F-912B-4E98-956A-505AAA9288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573663"/>
              </p:ext>
            </p:extLst>
          </p:nvPr>
        </p:nvGraphicFramePr>
        <p:xfrm>
          <a:off x="0" y="633046"/>
          <a:ext cx="9144000" cy="4558566"/>
        </p:xfrm>
        <a:graphic>
          <a:graphicData uri="http://schemas.openxmlformats.org/drawingml/2006/table">
            <a:tbl>
              <a:tblPr/>
              <a:tblGrid>
                <a:gridCol w="393760">
                  <a:extLst>
                    <a:ext uri="{9D8B030D-6E8A-4147-A177-3AD203B41FA5}">
                      <a16:colId xmlns:a16="http://schemas.microsoft.com/office/drawing/2014/main" val="1797276726"/>
                    </a:ext>
                  </a:extLst>
                </a:gridCol>
                <a:gridCol w="601578">
                  <a:extLst>
                    <a:ext uri="{9D8B030D-6E8A-4147-A177-3AD203B41FA5}">
                      <a16:colId xmlns:a16="http://schemas.microsoft.com/office/drawing/2014/main" val="212431616"/>
                    </a:ext>
                  </a:extLst>
                </a:gridCol>
                <a:gridCol w="1585982">
                  <a:extLst>
                    <a:ext uri="{9D8B030D-6E8A-4147-A177-3AD203B41FA5}">
                      <a16:colId xmlns:a16="http://schemas.microsoft.com/office/drawing/2014/main" val="2049330491"/>
                    </a:ext>
                  </a:extLst>
                </a:gridCol>
                <a:gridCol w="1093780">
                  <a:extLst>
                    <a:ext uri="{9D8B030D-6E8A-4147-A177-3AD203B41FA5}">
                      <a16:colId xmlns:a16="http://schemas.microsoft.com/office/drawing/2014/main" val="2000429858"/>
                    </a:ext>
                  </a:extLst>
                </a:gridCol>
                <a:gridCol w="1093780">
                  <a:extLst>
                    <a:ext uri="{9D8B030D-6E8A-4147-A177-3AD203B41FA5}">
                      <a16:colId xmlns:a16="http://schemas.microsoft.com/office/drawing/2014/main" val="1505736975"/>
                    </a:ext>
                  </a:extLst>
                </a:gridCol>
                <a:gridCol w="1093780">
                  <a:extLst>
                    <a:ext uri="{9D8B030D-6E8A-4147-A177-3AD203B41FA5}">
                      <a16:colId xmlns:a16="http://schemas.microsoft.com/office/drawing/2014/main" val="4176714200"/>
                    </a:ext>
                  </a:extLst>
                </a:gridCol>
                <a:gridCol w="1093780">
                  <a:extLst>
                    <a:ext uri="{9D8B030D-6E8A-4147-A177-3AD203B41FA5}">
                      <a16:colId xmlns:a16="http://schemas.microsoft.com/office/drawing/2014/main" val="2946112151"/>
                    </a:ext>
                  </a:extLst>
                </a:gridCol>
                <a:gridCol w="1093780">
                  <a:extLst>
                    <a:ext uri="{9D8B030D-6E8A-4147-A177-3AD203B41FA5}">
                      <a16:colId xmlns:a16="http://schemas.microsoft.com/office/drawing/2014/main" val="1885916902"/>
                    </a:ext>
                  </a:extLst>
                </a:gridCol>
                <a:gridCol w="1093780">
                  <a:extLst>
                    <a:ext uri="{9D8B030D-6E8A-4147-A177-3AD203B41FA5}">
                      <a16:colId xmlns:a16="http://schemas.microsoft.com/office/drawing/2014/main" val="1201965748"/>
                    </a:ext>
                  </a:extLst>
                </a:gridCol>
              </a:tblGrid>
              <a:tr h="204585">
                <a:tc>
                  <a:txBody>
                    <a:bodyPr/>
                    <a:lstStyle/>
                    <a:p>
                      <a:pPr rtl="0" fontAlgn="b"/>
                      <a:endParaRPr lang="en-US" sz="900">
                        <a:effectLst/>
                      </a:endParaRP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900">
                        <a:effectLst/>
                      </a:endParaRP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900">
                        <a:effectLst/>
                      </a:endParaRP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dirty="0">
                          <a:effectLst/>
                        </a:rPr>
                        <a:t>Year 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dirty="0">
                          <a:effectLst/>
                        </a:rPr>
                        <a:t>Year 1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dirty="0">
                          <a:effectLst/>
                        </a:rPr>
                        <a:t>Year 2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dirty="0">
                          <a:effectLst/>
                        </a:rPr>
                        <a:t>Year 3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dirty="0">
                          <a:effectLst/>
                        </a:rPr>
                        <a:t>Year 4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dirty="0">
                          <a:effectLst/>
                        </a:rPr>
                        <a:t>Total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5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387272"/>
                  </a:ext>
                </a:extLst>
              </a:tr>
              <a:tr h="184665">
                <a:tc rowSpan="2" gridSpan="2">
                  <a:txBody>
                    <a:bodyPr/>
                    <a:lstStyle/>
                    <a:p>
                      <a:pPr algn="ctr" rtl="0" fontAlgn="b"/>
                      <a:r>
                        <a:rPr lang="en-US" sz="1600" b="1">
                          <a:effectLst/>
                        </a:rPr>
                        <a:t>Benifit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E375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dirty="0">
                          <a:effectLst/>
                        </a:rPr>
                        <a:t>Advertisement 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FCA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75,000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120,000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150,700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200,000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545,700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48589"/>
                  </a:ext>
                </a:extLst>
              </a:tr>
              <a:tr h="303604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dirty="0">
                          <a:effectLst/>
                        </a:rPr>
                        <a:t>Total Benefit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3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1" dirty="0">
                          <a:solidFill>
                            <a:srgbClr val="BF9000"/>
                          </a:solidFill>
                          <a:effectLst/>
                        </a:rPr>
                        <a:t>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1" dirty="0">
                          <a:solidFill>
                            <a:srgbClr val="BF9000"/>
                          </a:solidFill>
                          <a:effectLst/>
                        </a:rPr>
                        <a:t>75,000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1">
                          <a:solidFill>
                            <a:srgbClr val="BF9000"/>
                          </a:solidFill>
                          <a:effectLst/>
                        </a:rPr>
                        <a:t>120,000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1">
                          <a:solidFill>
                            <a:srgbClr val="BF9000"/>
                          </a:solidFill>
                          <a:effectLst/>
                        </a:rPr>
                        <a:t>150,700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1">
                          <a:solidFill>
                            <a:srgbClr val="BF9000"/>
                          </a:solidFill>
                          <a:effectLst/>
                        </a:rPr>
                        <a:t>200,000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i="1" dirty="0">
                          <a:solidFill>
                            <a:srgbClr val="BF9000"/>
                          </a:solidFill>
                          <a:effectLst/>
                        </a:rPr>
                        <a:t>545,700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734302"/>
                  </a:ext>
                </a:extLst>
              </a:tr>
              <a:tr h="442757">
                <a:tc rowSpan="8">
                  <a:txBody>
                    <a:bodyPr/>
                    <a:lstStyle/>
                    <a:p>
                      <a:pPr algn="ctr" rtl="0" fontAlgn="ctr"/>
                      <a:r>
                        <a:rPr lang="en-US" sz="1100" b="1" dirty="0">
                          <a:effectLst/>
                        </a:rPr>
                        <a:t>COST</a:t>
                      </a:r>
                    </a:p>
                  </a:txBody>
                  <a:tcPr marL="14517" marR="14517" marT="9678" marB="9678" vert="vert27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A6BD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en-US" sz="1000" b="1" dirty="0">
                          <a:effectLst/>
                        </a:rPr>
                        <a:t>Development</a:t>
                      </a:r>
                      <a:br>
                        <a:rPr lang="en-US" sz="1000" b="1" dirty="0">
                          <a:effectLst/>
                        </a:rPr>
                      </a:br>
                      <a:r>
                        <a:rPr lang="en-US" sz="1000" b="1" dirty="0">
                          <a:effectLst/>
                        </a:rPr>
                        <a:t>Costs</a:t>
                      </a:r>
                    </a:p>
                  </a:txBody>
                  <a:tcPr marL="14517" marR="14517" marT="9678" marB="9678" vert="vert270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>
                          <a:effectLst/>
                        </a:rPr>
                        <a:t>Site Development</a:t>
                      </a:r>
                      <a:br>
                        <a:rPr lang="en-US" sz="1050">
                          <a:effectLst/>
                        </a:rPr>
                      </a:br>
                      <a:r>
                        <a:rPr lang="en-US" sz="1050">
                          <a:effectLst/>
                        </a:rPr>
                        <a:t>&amp; Publishing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20,000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dirty="0">
                          <a:effectLst/>
                        </a:rPr>
                        <a:t>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dirty="0">
                          <a:effectLst/>
                        </a:rPr>
                        <a:t>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20,000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105239"/>
                  </a:ext>
                </a:extLst>
              </a:tr>
              <a:tr h="184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>
                          <a:effectLst/>
                        </a:rPr>
                        <a:t>Server Hosting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effectLst/>
                        </a:rPr>
                        <a:t>10,000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40,000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4231750"/>
                  </a:ext>
                </a:extLst>
              </a:tr>
              <a:tr h="3036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>
                          <a:effectLst/>
                        </a:rPr>
                        <a:t>Maintenance Cost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15,000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15,000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effectLst/>
                        </a:rPr>
                        <a:t>15,000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15,000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60,000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2509409"/>
                  </a:ext>
                </a:extLst>
              </a:tr>
              <a:tr h="44275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>
                          <a:effectLst/>
                        </a:rPr>
                        <a:t>Total Development </a:t>
                      </a:r>
                      <a:br>
                        <a:rPr lang="en-US" sz="1050" b="1">
                          <a:effectLst/>
                        </a:rPr>
                      </a:br>
                      <a:r>
                        <a:rPr lang="en-US" sz="1050" b="1">
                          <a:effectLst/>
                        </a:rPr>
                        <a:t>cost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>
                          <a:solidFill>
                            <a:srgbClr val="38761D"/>
                          </a:solidFill>
                          <a:effectLst/>
                        </a:rPr>
                        <a:t>20,000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>
                          <a:solidFill>
                            <a:srgbClr val="38761D"/>
                          </a:solidFill>
                          <a:effectLst/>
                        </a:rPr>
                        <a:t>25,000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>
                          <a:solidFill>
                            <a:srgbClr val="38761D"/>
                          </a:solidFill>
                          <a:effectLst/>
                        </a:rPr>
                        <a:t>25,000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>
                          <a:solidFill>
                            <a:srgbClr val="38761D"/>
                          </a:solidFill>
                          <a:effectLst/>
                        </a:rPr>
                        <a:t>25,000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 dirty="0">
                          <a:solidFill>
                            <a:srgbClr val="38761D"/>
                          </a:solidFill>
                          <a:effectLst/>
                        </a:rPr>
                        <a:t>25,000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>
                          <a:solidFill>
                            <a:srgbClr val="38761D"/>
                          </a:solidFill>
                          <a:effectLst/>
                        </a:rPr>
                        <a:t>120,000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4627701"/>
                  </a:ext>
                </a:extLst>
              </a:tr>
              <a:tr h="184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050" b="1" dirty="0">
                          <a:effectLst/>
                        </a:rPr>
                        <a:t>Operational</a:t>
                      </a:r>
                      <a:br>
                        <a:rPr lang="en-US" sz="1050" b="1" dirty="0">
                          <a:effectLst/>
                        </a:rPr>
                      </a:br>
                      <a:r>
                        <a:rPr lang="en-US" sz="1050" b="1" dirty="0">
                          <a:effectLst/>
                        </a:rPr>
                        <a:t>Costs</a:t>
                      </a:r>
                    </a:p>
                  </a:txBody>
                  <a:tcPr marL="14517" marR="14517" marT="9678" marB="9678" vert="vert270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A7D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>
                          <a:effectLst/>
                        </a:rPr>
                        <a:t>Advertisement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85200C"/>
                          </a:solidFill>
                          <a:effectLst/>
                        </a:rPr>
                        <a:t>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85200C"/>
                          </a:solidFill>
                          <a:effectLst/>
                        </a:rPr>
                        <a:t>60,000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85200C"/>
                          </a:solidFill>
                          <a:effectLst/>
                        </a:rPr>
                        <a:t>50,000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85200C"/>
                          </a:solidFill>
                          <a:effectLst/>
                        </a:rPr>
                        <a:t>50,000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85200C"/>
                          </a:solidFill>
                          <a:effectLst/>
                        </a:rPr>
                        <a:t>40,000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85200C"/>
                          </a:solidFill>
                          <a:effectLst/>
                        </a:rPr>
                        <a:t>200,000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814157"/>
                  </a:ext>
                </a:extLst>
              </a:tr>
              <a:tr h="184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>
                          <a:effectLst/>
                        </a:rPr>
                        <a:t>Management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85200C"/>
                          </a:solidFill>
                          <a:effectLst/>
                        </a:rPr>
                        <a:t>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85200C"/>
                          </a:solidFill>
                          <a:effectLst/>
                        </a:rPr>
                        <a:t>30,000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85200C"/>
                          </a:solidFill>
                          <a:effectLst/>
                        </a:rPr>
                        <a:t>40,000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85200C"/>
                          </a:solidFill>
                          <a:effectLst/>
                        </a:rPr>
                        <a:t>50,000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85200C"/>
                          </a:solidFill>
                          <a:effectLst/>
                        </a:rPr>
                        <a:t>50,000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85200C"/>
                          </a:solidFill>
                          <a:effectLst/>
                        </a:rPr>
                        <a:t>170,000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1948294"/>
                  </a:ext>
                </a:extLst>
              </a:tr>
              <a:tr h="44275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>
                          <a:effectLst/>
                        </a:rPr>
                        <a:t>Total Operational</a:t>
                      </a:r>
                      <a:br>
                        <a:rPr lang="en-US" sz="1050" b="1">
                          <a:effectLst/>
                        </a:rPr>
                      </a:br>
                      <a:r>
                        <a:rPr lang="en-US" sz="1050" b="1">
                          <a:effectLst/>
                        </a:rPr>
                        <a:t>Cost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>
                          <a:solidFill>
                            <a:srgbClr val="666666"/>
                          </a:solidFill>
                          <a:effectLst/>
                        </a:rPr>
                        <a:t>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>
                          <a:solidFill>
                            <a:srgbClr val="666666"/>
                          </a:solidFill>
                          <a:effectLst/>
                        </a:rPr>
                        <a:t>90,000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>
                          <a:solidFill>
                            <a:srgbClr val="666666"/>
                          </a:solidFill>
                          <a:effectLst/>
                        </a:rPr>
                        <a:t>90,000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>
                          <a:solidFill>
                            <a:srgbClr val="666666"/>
                          </a:solidFill>
                          <a:effectLst/>
                        </a:rPr>
                        <a:t>100,000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 dirty="0">
                          <a:solidFill>
                            <a:srgbClr val="666666"/>
                          </a:solidFill>
                          <a:effectLst/>
                        </a:rPr>
                        <a:t>90,000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1" dirty="0">
                          <a:solidFill>
                            <a:srgbClr val="666666"/>
                          </a:solidFill>
                          <a:effectLst/>
                        </a:rPr>
                        <a:t>370,000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913562"/>
                  </a:ext>
                </a:extLst>
              </a:tr>
              <a:tr h="1846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050" b="1" dirty="0">
                          <a:effectLst/>
                        </a:rPr>
                        <a:t>Total Costs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20,000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115,000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115,000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125,000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effectLst/>
                        </a:rPr>
                        <a:t>115,000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effectLst/>
                        </a:rPr>
                        <a:t>490,000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7834420"/>
                  </a:ext>
                </a:extLst>
              </a:tr>
              <a:tr h="304187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dirty="0">
                          <a:effectLst/>
                          <a:latin typeface="Arial" panose="020B0604020202020204" pitchFamily="34" charset="0"/>
                        </a:rPr>
                        <a:t>Net Benefits =</a:t>
                      </a:r>
                      <a:br>
                        <a:rPr lang="en-US" sz="1050" b="1" i="0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n-US" sz="1050" b="1" i="0" dirty="0">
                          <a:effectLst/>
                          <a:latin typeface="Arial" panose="020B0604020202020204" pitchFamily="34" charset="0"/>
                        </a:rPr>
                        <a:t>Total benefits - Total cost</a:t>
                      </a:r>
                      <a:endParaRPr lang="en-US" sz="1050" b="1" dirty="0">
                        <a:effectLst/>
                      </a:endParaRP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[20,000]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[40,000]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5,000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25,700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85,000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dirty="0">
                          <a:effectLst/>
                        </a:rPr>
                        <a:t>55,700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746167"/>
                  </a:ext>
                </a:extLst>
              </a:tr>
              <a:tr h="383869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en-US" sz="1200" b="1">
                          <a:effectLst/>
                        </a:rPr>
                        <a:t>Cumulative Net</a:t>
                      </a:r>
                      <a:br>
                        <a:rPr lang="en-US" sz="1200" b="1">
                          <a:effectLst/>
                        </a:rPr>
                      </a:br>
                      <a:r>
                        <a:rPr lang="en-US" sz="1200" b="1">
                          <a:effectLst/>
                        </a:rPr>
                        <a:t>Cash Flow</a:t>
                      </a:r>
                    </a:p>
                  </a:txBody>
                  <a:tcPr marL="14517" marR="14517" marT="9678" marB="9678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CA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dirty="0">
                          <a:effectLst/>
                        </a:rPr>
                        <a:t>[20,000]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CA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[60,000]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CA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[55,000]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CA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[29,300]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CA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>
                          <a:effectLst/>
                        </a:rPr>
                        <a:t>55,700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CA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en-US" sz="1200" dirty="0">
                        <a:effectLst/>
                      </a:endParaRP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C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5825393"/>
                  </a:ext>
                </a:extLst>
              </a:tr>
              <a:tr h="379505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en-US" sz="900" b="1" dirty="0">
                          <a:solidFill>
                            <a:schemeClr val="bg1"/>
                          </a:solidFill>
                          <a:effectLst/>
                        </a:rPr>
                        <a:t>Return on Investment (ROI) 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rtl="0" fontAlgn="b"/>
                      <a:r>
                        <a:rPr lang="en-US" sz="900" b="1" dirty="0">
                          <a:solidFill>
                            <a:schemeClr val="bg1"/>
                          </a:solidFill>
                          <a:effectLst/>
                        </a:rPr>
                        <a:t>11.36% (55,700 / 490,000)*100%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869844"/>
                  </a:ext>
                </a:extLst>
              </a:tr>
              <a:tr h="379505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en-US" sz="900" b="1">
                          <a:solidFill>
                            <a:schemeClr val="bg1"/>
                          </a:solidFill>
                          <a:effectLst/>
                        </a:rPr>
                        <a:t>Break-even Point (BEP) 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rtl="0" fontAlgn="b"/>
                      <a:r>
                        <a:rPr lang="en-US" sz="900" b="1" dirty="0">
                          <a:solidFill>
                            <a:schemeClr val="bg1"/>
                          </a:solidFill>
                          <a:effectLst/>
                        </a:rPr>
                        <a:t>2.3 years [2 years + (85,000 - 55,700) / 85,000]</a:t>
                      </a:r>
                    </a:p>
                  </a:txBody>
                  <a:tcPr marL="14517" marR="14517" marT="9678" marB="9678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58570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27417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7" name="Google Shape;657;p55"/>
          <p:cNvCxnSpPr/>
          <p:nvPr/>
        </p:nvCxnSpPr>
        <p:spPr>
          <a:xfrm rot="10800000">
            <a:off x="3290125" y="4228975"/>
            <a:ext cx="0" cy="9378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662;p56">
            <a:extLst>
              <a:ext uri="{FF2B5EF4-FFF2-40B4-BE49-F238E27FC236}">
                <a16:creationId xmlns:a16="http://schemas.microsoft.com/office/drawing/2014/main" id="{D607D0ED-68BF-ED4C-A7AC-257D4EEA45ED}"/>
              </a:ext>
            </a:extLst>
          </p:cNvPr>
          <p:cNvSpPr txBox="1">
            <a:spLocks/>
          </p:cNvSpPr>
          <p:nvPr/>
        </p:nvSpPr>
        <p:spPr>
          <a:xfrm flipH="1">
            <a:off x="1974150" y="1161000"/>
            <a:ext cx="5195700" cy="13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Exo 2"/>
              <a:buNone/>
              <a:defRPr sz="24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xo 2"/>
              <a:buNone/>
              <a:defRPr sz="2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4400" dirty="0"/>
              <a:t>THANK YOU</a:t>
            </a:r>
          </a:p>
        </p:txBody>
      </p:sp>
      <p:sp>
        <p:nvSpPr>
          <p:cNvPr id="7" name="Google Shape;663;p56">
            <a:extLst>
              <a:ext uri="{FF2B5EF4-FFF2-40B4-BE49-F238E27FC236}">
                <a16:creationId xmlns:a16="http://schemas.microsoft.com/office/drawing/2014/main" id="{F2CFAE1E-3682-0E71-9B9D-E177F186051B}"/>
              </a:ext>
            </a:extLst>
          </p:cNvPr>
          <p:cNvSpPr txBox="1">
            <a:spLocks/>
          </p:cNvSpPr>
          <p:nvPr/>
        </p:nvSpPr>
        <p:spPr>
          <a:xfrm>
            <a:off x="2152500" y="2783962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434343"/>
              </a:buClr>
              <a:buSzPts val="1100"/>
            </a:pPr>
            <a:r>
              <a:rPr lang="en" dirty="0">
                <a:solidFill>
                  <a:srgbClr val="434343"/>
                </a:solidFill>
              </a:rPr>
              <a:t>Any Questions</a:t>
            </a:r>
            <a:r>
              <a:rPr lang="en" dirty="0"/>
              <a:t>?</a:t>
            </a:r>
            <a:endParaRPr lang="en-US" dirty="0">
              <a:solidFill>
                <a:srgbClr val="434343"/>
              </a:solidFill>
            </a:endParaRPr>
          </a:p>
        </p:txBody>
      </p:sp>
      <p:cxnSp>
        <p:nvCxnSpPr>
          <p:cNvPr id="9" name="Google Shape;664;p56">
            <a:extLst>
              <a:ext uri="{FF2B5EF4-FFF2-40B4-BE49-F238E27FC236}">
                <a16:creationId xmlns:a16="http://schemas.microsoft.com/office/drawing/2014/main" id="{0981C879-9109-602A-7BE2-385F4D481ABB}"/>
              </a:ext>
            </a:extLst>
          </p:cNvPr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618;p54">
            <a:extLst>
              <a:ext uri="{FF2B5EF4-FFF2-40B4-BE49-F238E27FC236}">
                <a16:creationId xmlns:a16="http://schemas.microsoft.com/office/drawing/2014/main" id="{07828E22-EFEA-4CEF-E302-D63613333E7C}"/>
              </a:ext>
            </a:extLst>
          </p:cNvPr>
          <p:cNvCxnSpPr/>
          <p:nvPr/>
        </p:nvCxnSpPr>
        <p:spPr>
          <a:xfrm>
            <a:off x="7015900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94774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4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400"/>
                            </p:stCondLst>
                            <p:childTnLst>
                              <p:par>
                                <p:cTn id="1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6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6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Project Proposal</a:t>
            </a:r>
            <a:endParaRPr dirty="0"/>
          </a:p>
        </p:txBody>
      </p:sp>
      <p:sp>
        <p:nvSpPr>
          <p:cNvPr id="192" name="Google Shape;192;p36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CC66FF"/>
                </a:solidFill>
              </a:rPr>
              <a:t>01</a:t>
            </a:r>
          </a:p>
        </p:txBody>
      </p:sp>
      <p:cxnSp>
        <p:nvCxnSpPr>
          <p:cNvPr id="194" name="Google Shape;194;p36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5" name="Google Shape;195;p36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196" name="Google Shape;196;p36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6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6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6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6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2124870" y="371558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Summarized News Portal</a:t>
            </a:r>
            <a:endParaRPr dirty="0"/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/>
              <a:t>Recent news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/>
              <a:t>Summarized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/>
              <a:t>Key points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/>
              <a:t>Save time</a:t>
            </a:r>
          </a:p>
        </p:txBody>
      </p:sp>
      <p:sp>
        <p:nvSpPr>
          <p:cNvPr id="250" name="Google Shape;250;p40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Idea</a:t>
            </a:r>
            <a:endParaRPr dirty="0"/>
          </a:p>
        </p:txBody>
      </p:sp>
      <p:cxnSp>
        <p:nvCxnSpPr>
          <p:cNvPr id="251" name="Google Shape;251;p40"/>
          <p:cNvCxnSpPr/>
          <p:nvPr/>
        </p:nvCxnSpPr>
        <p:spPr>
          <a:xfrm>
            <a:off x="3159100" y="3031914"/>
            <a:ext cx="1368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2" name="Google Shape;252;p40"/>
          <p:cNvPicPr preferRelativeResize="0"/>
          <p:nvPr/>
        </p:nvPicPr>
        <p:blipFill rotWithShape="1">
          <a:blip r:embed="rId3">
            <a:alphaModFix/>
          </a:blip>
          <a:srcRect b="18949"/>
          <a:stretch/>
        </p:blipFill>
        <p:spPr>
          <a:xfrm>
            <a:off x="4527100" y="1386700"/>
            <a:ext cx="3182100" cy="32241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>
            <a:spLocks noGrp="1"/>
          </p:cNvSpPr>
          <p:nvPr>
            <p:ph type="subTitle" idx="1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sz="1600" dirty="0"/>
              <a:t>News from other portals</a:t>
            </a: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sz="1600" dirty="0"/>
              <a:t>Run them through NLP model</a:t>
            </a: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sz="1600" dirty="0"/>
              <a:t>Present on website</a:t>
            </a: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sz="1600" dirty="0"/>
              <a:t>Refresh Periodically</a:t>
            </a:r>
            <a:endParaRPr sz="1600" dirty="0"/>
          </a:p>
        </p:txBody>
      </p:sp>
      <p:sp>
        <p:nvSpPr>
          <p:cNvPr id="206" name="Google Shape;206;p37"/>
          <p:cNvSpPr txBox="1">
            <a:spLocks noGrp="1"/>
          </p:cNvSpPr>
          <p:nvPr>
            <p:ph type="ctrTitle"/>
          </p:nvPr>
        </p:nvSpPr>
        <p:spPr>
          <a:xfrm>
            <a:off x="2696325" y="260125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The Process</a:t>
            </a:r>
            <a:endParaRPr sz="3200" dirty="0"/>
          </a:p>
        </p:txBody>
      </p:sp>
      <p:cxnSp>
        <p:nvCxnSpPr>
          <p:cNvPr id="207" name="Google Shape;207;p37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37"/>
          <p:cNvCxnSpPr/>
          <p:nvPr/>
        </p:nvCxnSpPr>
        <p:spPr>
          <a:xfrm>
            <a:off x="0" y="3568175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4"/>
          <p:cNvSpPr txBox="1">
            <a:spLocks noGrp="1"/>
          </p:cNvSpPr>
          <p:nvPr>
            <p:ph type="ctrTitle"/>
          </p:nvPr>
        </p:nvSpPr>
        <p:spPr>
          <a:xfrm flipH="1">
            <a:off x="3862743" y="1306607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Problem Definition</a:t>
            </a:r>
            <a:endParaRPr lang="en-US" dirty="0"/>
          </a:p>
        </p:txBody>
      </p:sp>
      <p:sp>
        <p:nvSpPr>
          <p:cNvPr id="346" name="Google Shape;346;p44"/>
          <p:cNvSpPr txBox="1">
            <a:spLocks noGrp="1"/>
          </p:cNvSpPr>
          <p:nvPr>
            <p:ph type="title" idx="2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C00000"/>
                </a:solidFill>
              </a:rPr>
              <a:t>02</a:t>
            </a:r>
            <a:endParaRPr lang="en">
              <a:solidFill>
                <a:srgbClr val="C00000"/>
              </a:solidFill>
            </a:endParaRPr>
          </a:p>
        </p:txBody>
      </p:sp>
      <p:cxnSp>
        <p:nvCxnSpPr>
          <p:cNvPr id="347" name="Google Shape;347;p44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8" name="Google Shape;348;p44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349" name="Google Shape;349;p44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4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4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4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4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" name="Google Shape;354;p44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4"/>
          <p:cNvSpPr txBox="1">
            <a:spLocks noGrp="1"/>
          </p:cNvSpPr>
          <p:nvPr>
            <p:ph type="ctrTitle" idx="4294967295"/>
          </p:nvPr>
        </p:nvSpPr>
        <p:spPr>
          <a:xfrm flipH="1">
            <a:off x="3948113" y="1347788"/>
            <a:ext cx="5195887" cy="19208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Problem Definition</a:t>
            </a:r>
            <a:endParaRPr lang="en-US"/>
          </a:p>
        </p:txBody>
      </p:sp>
      <p:pic>
        <p:nvPicPr>
          <p:cNvPr id="1026" name="Picture 2" descr="How declining attention spans impact your social media">
            <a:extLst>
              <a:ext uri="{FF2B5EF4-FFF2-40B4-BE49-F238E27FC236}">
                <a16:creationId xmlns:a16="http://schemas.microsoft.com/office/drawing/2014/main" id="{14C74DB0-B90B-4F67-83B9-CAB53F5F2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17" y="652316"/>
            <a:ext cx="7804166" cy="3838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6074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Breakdown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E72127-3FD2-4F14-A277-14D24D78930A}"/>
              </a:ext>
            </a:extLst>
          </p:cNvPr>
          <p:cNvGrpSpPr/>
          <p:nvPr/>
        </p:nvGrpSpPr>
        <p:grpSpPr>
          <a:xfrm>
            <a:off x="1660512" y="1084115"/>
            <a:ext cx="5872138" cy="3535660"/>
            <a:chOff x="1660512" y="1084115"/>
            <a:chExt cx="5872138" cy="3535660"/>
          </a:xfrm>
        </p:grpSpPr>
        <p:sp>
          <p:nvSpPr>
            <p:cNvPr id="214" name="Google Shape;214;p38"/>
            <p:cNvSpPr/>
            <p:nvPr/>
          </p:nvSpPr>
          <p:spPr>
            <a:xfrm>
              <a:off x="1660512" y="367357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8"/>
            <p:cNvSpPr txBox="1"/>
            <p:nvPr/>
          </p:nvSpPr>
          <p:spPr>
            <a:xfrm>
              <a:off x="1710015" y="3646563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Attention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16" name="Google Shape;216;p38"/>
            <p:cNvSpPr txBox="1"/>
            <p:nvPr/>
          </p:nvSpPr>
          <p:spPr>
            <a:xfrm>
              <a:off x="1844449" y="387175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Short Attention span not ideal for long articles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  <p:sp>
          <p:nvSpPr>
            <p:cNvPr id="217" name="Google Shape;217;p38"/>
            <p:cNvSpPr/>
            <p:nvPr/>
          </p:nvSpPr>
          <p:spPr>
            <a:xfrm>
              <a:off x="6046450" y="367357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8"/>
            <p:cNvSpPr txBox="1"/>
            <p:nvPr/>
          </p:nvSpPr>
          <p:spPr>
            <a:xfrm>
              <a:off x="6087111" y="3646563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80/20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19" name="Google Shape;219;p38"/>
            <p:cNvSpPr txBox="1"/>
            <p:nvPr/>
          </p:nvSpPr>
          <p:spPr>
            <a:xfrm>
              <a:off x="6221512" y="387175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Not all details are equally important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  <p:cxnSp>
          <p:nvCxnSpPr>
            <p:cNvPr id="220" name="Google Shape;220;p38"/>
            <p:cNvCxnSpPr/>
            <p:nvPr/>
          </p:nvCxnSpPr>
          <p:spPr>
            <a:xfrm rot="-5400000" flipH="1">
              <a:off x="4396930" y="2314525"/>
              <a:ext cx="360900" cy="6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1" name="Google Shape;221;p38"/>
            <p:cNvSpPr/>
            <p:nvPr/>
          </p:nvSpPr>
          <p:spPr>
            <a:xfrm>
              <a:off x="3079550" y="2572350"/>
              <a:ext cx="3055500" cy="8337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8"/>
            <p:cNvSpPr/>
            <p:nvPr/>
          </p:nvSpPr>
          <p:spPr>
            <a:xfrm>
              <a:off x="3834350" y="111112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3" name="Google Shape;223;p38"/>
            <p:cNvCxnSpPr/>
            <p:nvPr/>
          </p:nvCxnSpPr>
          <p:spPr>
            <a:xfrm rot="5400000">
              <a:off x="2408400" y="3002475"/>
              <a:ext cx="611100" cy="584700"/>
            </a:xfrm>
            <a:prstGeom prst="bentConnector3">
              <a:avLst>
                <a:gd name="adj1" fmla="val -691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4" name="Google Shape;224;p38"/>
            <p:cNvCxnSpPr/>
            <p:nvPr/>
          </p:nvCxnSpPr>
          <p:spPr>
            <a:xfrm>
              <a:off x="6211750" y="3040275"/>
              <a:ext cx="577800" cy="560100"/>
            </a:xfrm>
            <a:prstGeom prst="bentConnector3">
              <a:avLst>
                <a:gd name="adj1" fmla="val 99749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5" name="Google Shape;225;p38"/>
            <p:cNvSpPr txBox="1"/>
            <p:nvPr/>
          </p:nvSpPr>
          <p:spPr>
            <a:xfrm>
              <a:off x="3856617" y="2581716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434343"/>
                  </a:solidFill>
                  <a:latin typeface="Exo 2"/>
                  <a:ea typeface="Exo 2"/>
                  <a:cs typeface="Exo 2"/>
                  <a:sym typeface="Exo 2"/>
                </a:rPr>
                <a:t>Problem</a:t>
              </a:r>
              <a:endParaRPr b="1" dirty="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26" name="Google Shape;226;p38"/>
            <p:cNvSpPr txBox="1"/>
            <p:nvPr/>
          </p:nvSpPr>
          <p:spPr>
            <a:xfrm>
              <a:off x="3188396" y="2812313"/>
              <a:ext cx="2767200" cy="82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434343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Time and attention is scarce, but there’s a silver lining</a:t>
              </a:r>
              <a:endParaRPr sz="1200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  <p:sp>
          <p:nvSpPr>
            <p:cNvPr id="227" name="Google Shape;227;p38"/>
            <p:cNvSpPr txBox="1"/>
            <p:nvPr/>
          </p:nvSpPr>
          <p:spPr>
            <a:xfrm>
              <a:off x="3874904" y="1084115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Time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28" name="Google Shape;228;p38"/>
            <p:cNvSpPr txBox="1"/>
            <p:nvPr/>
          </p:nvSpPr>
          <p:spPr>
            <a:xfrm>
              <a:off x="4009300" y="130930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Not enough time to read much in detail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Breakdown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E72127-3FD2-4F14-A277-14D24D78930A}"/>
              </a:ext>
            </a:extLst>
          </p:cNvPr>
          <p:cNvGrpSpPr/>
          <p:nvPr/>
        </p:nvGrpSpPr>
        <p:grpSpPr>
          <a:xfrm>
            <a:off x="1660512" y="1084115"/>
            <a:ext cx="5872138" cy="3535660"/>
            <a:chOff x="1660512" y="1084115"/>
            <a:chExt cx="5872138" cy="3535660"/>
          </a:xfrm>
        </p:grpSpPr>
        <p:sp>
          <p:nvSpPr>
            <p:cNvPr id="214" name="Google Shape;214;p38"/>
            <p:cNvSpPr/>
            <p:nvPr/>
          </p:nvSpPr>
          <p:spPr>
            <a:xfrm>
              <a:off x="1660512" y="367357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38"/>
            <p:cNvSpPr txBox="1"/>
            <p:nvPr/>
          </p:nvSpPr>
          <p:spPr>
            <a:xfrm>
              <a:off x="1710015" y="3646563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Attention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16" name="Google Shape;216;p38"/>
            <p:cNvSpPr txBox="1"/>
            <p:nvPr/>
          </p:nvSpPr>
          <p:spPr>
            <a:xfrm>
              <a:off x="1844449" y="387175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Short Attention span not ideal for long articles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  <p:sp>
          <p:nvSpPr>
            <p:cNvPr id="217" name="Google Shape;217;p38"/>
            <p:cNvSpPr/>
            <p:nvPr/>
          </p:nvSpPr>
          <p:spPr>
            <a:xfrm>
              <a:off x="6046450" y="367357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8"/>
            <p:cNvSpPr txBox="1"/>
            <p:nvPr/>
          </p:nvSpPr>
          <p:spPr>
            <a:xfrm>
              <a:off x="6087111" y="3646563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80/20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19" name="Google Shape;219;p38"/>
            <p:cNvSpPr txBox="1"/>
            <p:nvPr/>
          </p:nvSpPr>
          <p:spPr>
            <a:xfrm>
              <a:off x="6221512" y="387175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Not all details are equally important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  <p:cxnSp>
          <p:nvCxnSpPr>
            <p:cNvPr id="220" name="Google Shape;220;p38"/>
            <p:cNvCxnSpPr/>
            <p:nvPr/>
          </p:nvCxnSpPr>
          <p:spPr>
            <a:xfrm rot="-5400000" flipH="1">
              <a:off x="4396930" y="2314525"/>
              <a:ext cx="360900" cy="6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1" name="Google Shape;221;p38"/>
            <p:cNvSpPr/>
            <p:nvPr/>
          </p:nvSpPr>
          <p:spPr>
            <a:xfrm>
              <a:off x="3079550" y="2572350"/>
              <a:ext cx="3055500" cy="8337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8"/>
            <p:cNvSpPr/>
            <p:nvPr/>
          </p:nvSpPr>
          <p:spPr>
            <a:xfrm>
              <a:off x="3834350" y="1111125"/>
              <a:ext cx="1486200" cy="9462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3" name="Google Shape;223;p38"/>
            <p:cNvCxnSpPr/>
            <p:nvPr/>
          </p:nvCxnSpPr>
          <p:spPr>
            <a:xfrm rot="5400000">
              <a:off x="2408400" y="3002475"/>
              <a:ext cx="611100" cy="584700"/>
            </a:xfrm>
            <a:prstGeom prst="bentConnector3">
              <a:avLst>
                <a:gd name="adj1" fmla="val -691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4" name="Google Shape;224;p38"/>
            <p:cNvCxnSpPr/>
            <p:nvPr/>
          </p:nvCxnSpPr>
          <p:spPr>
            <a:xfrm>
              <a:off x="6211750" y="3040275"/>
              <a:ext cx="577800" cy="560100"/>
            </a:xfrm>
            <a:prstGeom prst="bentConnector3">
              <a:avLst>
                <a:gd name="adj1" fmla="val 99749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5" name="Google Shape;225;p38"/>
            <p:cNvSpPr txBox="1"/>
            <p:nvPr/>
          </p:nvSpPr>
          <p:spPr>
            <a:xfrm>
              <a:off x="3856617" y="2581716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434343"/>
                  </a:solidFill>
                  <a:latin typeface="Exo 2"/>
                  <a:ea typeface="Exo 2"/>
                  <a:cs typeface="Exo 2"/>
                  <a:sym typeface="Exo 2"/>
                </a:rPr>
                <a:t>Problem</a:t>
              </a:r>
            </a:p>
          </p:txBody>
        </p:sp>
        <p:sp>
          <p:nvSpPr>
            <p:cNvPr id="226" name="Google Shape;226;p38"/>
            <p:cNvSpPr txBox="1"/>
            <p:nvPr/>
          </p:nvSpPr>
          <p:spPr>
            <a:xfrm>
              <a:off x="3188396" y="2812313"/>
              <a:ext cx="2767200" cy="82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434343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Time and attention is scarce, but there’s a silver lining</a:t>
              </a:r>
            </a:p>
          </p:txBody>
        </p:sp>
        <p:sp>
          <p:nvSpPr>
            <p:cNvPr id="227" name="Google Shape;227;p38"/>
            <p:cNvSpPr txBox="1"/>
            <p:nvPr/>
          </p:nvSpPr>
          <p:spPr>
            <a:xfrm>
              <a:off x="3874904" y="1084115"/>
              <a:ext cx="1430700" cy="39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Time</a:t>
              </a:r>
              <a:endParaRPr b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endParaRPr>
            </a:p>
          </p:txBody>
        </p:sp>
        <p:sp>
          <p:nvSpPr>
            <p:cNvPr id="228" name="Google Shape;228;p38"/>
            <p:cNvSpPr txBox="1"/>
            <p:nvPr/>
          </p:nvSpPr>
          <p:spPr>
            <a:xfrm>
              <a:off x="4009300" y="1309300"/>
              <a:ext cx="1161900" cy="62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434343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FFFFFF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rPr>
                <a:t>Not enough time to read much in detail</a:t>
              </a:r>
              <a:endParaRPr sz="120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1615036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585</Words>
  <Application>Microsoft Office PowerPoint</Application>
  <PresentationFormat>On-screen Show (16:9)</PresentationFormat>
  <Paragraphs>236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Roboto Condensed</vt:lpstr>
      <vt:lpstr>Fira Sans Extra Condensed Medium</vt:lpstr>
      <vt:lpstr>Open Sans</vt:lpstr>
      <vt:lpstr>Nunito Light</vt:lpstr>
      <vt:lpstr>Exo 2</vt:lpstr>
      <vt:lpstr>Roboto Condensed Light</vt:lpstr>
      <vt:lpstr>Tech Newsletter XL by Slidesgo</vt:lpstr>
      <vt:lpstr>Short-News</vt:lpstr>
      <vt:lpstr>TABLE OF CONTENTS</vt:lpstr>
      <vt:lpstr>Project Proposal</vt:lpstr>
      <vt:lpstr>Summarized News Portal</vt:lpstr>
      <vt:lpstr>The Process</vt:lpstr>
      <vt:lpstr>Problem Definition</vt:lpstr>
      <vt:lpstr>Problem Definition</vt:lpstr>
      <vt:lpstr>Problem Breakdown</vt:lpstr>
      <vt:lpstr>Problem Breakdown</vt:lpstr>
      <vt:lpstr>Problem Breakdown</vt:lpstr>
      <vt:lpstr>Problem Breakdown</vt:lpstr>
      <vt:lpstr>Motivation</vt:lpstr>
      <vt:lpstr>Core Parts of News</vt:lpstr>
      <vt:lpstr>Sources of the Idea</vt:lpstr>
      <vt:lpstr>Impact on Society</vt:lpstr>
      <vt:lpstr>PowerPoint Presentation</vt:lpstr>
      <vt:lpstr>Critical Challenges</vt:lpstr>
      <vt:lpstr>PowerPoint Presentation</vt:lpstr>
      <vt:lpstr>Project Management &amp; Cost analysis</vt:lpstr>
      <vt:lpstr>Project Management</vt:lpstr>
      <vt:lpstr>Cost Analysis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NEWSLETTER</dc:title>
  <dc:creator>tanmoy mazumder</dc:creator>
  <cp:lastModifiedBy>tanmoy mazumder</cp:lastModifiedBy>
  <cp:revision>25</cp:revision>
  <dcterms:modified xsi:type="dcterms:W3CDTF">2022-08-10T21:23:46Z</dcterms:modified>
</cp:coreProperties>
</file>